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8" r:id="rId1"/>
  </p:sldMasterIdLst>
  <p:notesMasterIdLst>
    <p:notesMasterId r:id="rId23"/>
  </p:notesMasterIdLst>
  <p:sldIdLst>
    <p:sldId id="256" r:id="rId2"/>
    <p:sldId id="300" r:id="rId3"/>
    <p:sldId id="302" r:id="rId4"/>
    <p:sldId id="303" r:id="rId5"/>
    <p:sldId id="304" r:id="rId6"/>
    <p:sldId id="305" r:id="rId7"/>
    <p:sldId id="306"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295"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3789"/>
    <a:srgbClr val="00206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800860D-6354-4378-A09D-8DFCC888E2C9}">
  <a:tblStyle styleId="{9800860D-6354-4378-A09D-8DFCC888E2C9}"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F3F8801-1707-46FC-A2A7-8ED0A2465BAC}"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snapToGrid="0">
      <p:cViewPr varScale="1">
        <p:scale>
          <a:sx n="109" d="100"/>
          <a:sy n="109" d="100"/>
        </p:scale>
        <p:origin x="78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427523989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65764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37B6A137-F164-416F-9F90-62BE93097DF1}" type="slidenum">
              <a:rPr lang="en-US" smtClean="0"/>
              <a:pPr/>
              <a:t>18</a:t>
            </a:fld>
            <a:endParaRPr lang="en-US"/>
          </a:p>
        </p:txBody>
      </p:sp>
    </p:spTree>
    <p:extLst>
      <p:ext uri="{BB962C8B-B14F-4D97-AF65-F5344CB8AC3E}">
        <p14:creationId xmlns:p14="http://schemas.microsoft.com/office/powerpoint/2010/main" val="877780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4745725" y="0"/>
            <a:ext cx="4406366" cy="5143500"/>
          </a:xfrm>
          <a:custGeom>
            <a:avLst/>
            <a:gdLst/>
            <a:ahLst/>
            <a:cxnLst/>
            <a:rect l="l" t="t" r="r" b="b"/>
            <a:pathLst>
              <a:path w="6228079" h="6858000" extrusionOk="0">
                <a:moveTo>
                  <a:pt x="0" y="0"/>
                </a:moveTo>
                <a:cubicBezTo>
                  <a:pt x="1192022" y="1180275"/>
                  <a:pt x="1930400" y="2817749"/>
                  <a:pt x="1930400" y="4627690"/>
                </a:cubicBezTo>
                <a:cubicBezTo>
                  <a:pt x="1931225" y="5388331"/>
                  <a:pt x="1798574" y="6143219"/>
                  <a:pt x="1538478" y="6858000"/>
                </a:cubicBezTo>
                <a:lnTo>
                  <a:pt x="6228080" y="6858000"/>
                </a:lnTo>
                <a:lnTo>
                  <a:pt x="6228080" y="0"/>
                </a:lnTo>
                <a:close/>
              </a:path>
            </a:pathLst>
          </a:custGeom>
          <a:gradFill>
            <a:gsLst>
              <a:gs pos="0">
                <a:schemeClr val="accent2"/>
              </a:gs>
              <a:gs pos="72000">
                <a:schemeClr val="accent3"/>
              </a:gs>
              <a:gs pos="100000">
                <a:schemeClr val="accent3"/>
              </a:gs>
            </a:gsLst>
            <a:lin ang="5400012"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 name="Google Shape;11;p2"/>
          <p:cNvSpPr/>
          <p:nvPr/>
        </p:nvSpPr>
        <p:spPr>
          <a:xfrm>
            <a:off x="4907910" y="0"/>
            <a:ext cx="4243868" cy="5143500"/>
          </a:xfrm>
          <a:custGeom>
            <a:avLst/>
            <a:gdLst/>
            <a:ahLst/>
            <a:cxnLst/>
            <a:rect l="l" t="t" r="r" b="b"/>
            <a:pathLst>
              <a:path w="5998400" h="6858000" extrusionOk="0">
                <a:moveTo>
                  <a:pt x="2752407" y="0"/>
                </a:moveTo>
                <a:cubicBezTo>
                  <a:pt x="2856294" y="466997"/>
                  <a:pt x="2908554" y="943991"/>
                  <a:pt x="2908300" y="1422400"/>
                </a:cubicBezTo>
                <a:cubicBezTo>
                  <a:pt x="2908300" y="3686239"/>
                  <a:pt x="1753171" y="5680139"/>
                  <a:pt x="0" y="6847206"/>
                </a:cubicBezTo>
                <a:lnTo>
                  <a:pt x="0" y="6858000"/>
                </a:lnTo>
                <a:lnTo>
                  <a:pt x="5998401" y="6858000"/>
                </a:lnTo>
                <a:lnTo>
                  <a:pt x="5998401" y="0"/>
                </a:lnTo>
                <a:close/>
              </a:path>
            </a:pathLst>
          </a:custGeom>
          <a:gradFill>
            <a:gsLst>
              <a:gs pos="0">
                <a:schemeClr val="accent3"/>
              </a:gs>
              <a:gs pos="100000">
                <a:schemeClr val="accent4"/>
              </a:gs>
            </a:gsLst>
            <a:lin ang="5400012" scaled="0"/>
          </a:gradFill>
          <a:ln>
            <a:noFill/>
          </a:ln>
          <a:effectLst>
            <a:outerShdw blurRad="571500" dist="19050" dir="10800000" algn="bl" rotWithShape="0">
              <a:schemeClr val="dk1">
                <a:alpha val="35000"/>
              </a:scheme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 name="Google Shape;12;p2"/>
          <p:cNvSpPr/>
          <p:nvPr/>
        </p:nvSpPr>
        <p:spPr>
          <a:xfrm>
            <a:off x="6451122" y="0"/>
            <a:ext cx="2697686" cy="3605879"/>
          </a:xfrm>
          <a:custGeom>
            <a:avLst/>
            <a:gdLst/>
            <a:ahLst/>
            <a:cxnLst/>
            <a:rect l="l" t="t" r="r" b="b"/>
            <a:pathLst>
              <a:path w="3812984" h="4807839" extrusionOk="0">
                <a:moveTo>
                  <a:pt x="3812984" y="4807839"/>
                </a:moveTo>
                <a:lnTo>
                  <a:pt x="3812984" y="0"/>
                </a:lnTo>
                <a:lnTo>
                  <a:pt x="0" y="0"/>
                </a:lnTo>
                <a:cubicBezTo>
                  <a:pt x="1961959" y="853313"/>
                  <a:pt x="3421634" y="2644648"/>
                  <a:pt x="3812984" y="4807839"/>
                </a:cubicBezTo>
                <a:close/>
              </a:path>
            </a:pathLst>
          </a:custGeom>
          <a:gradFill>
            <a:gsLst>
              <a:gs pos="0">
                <a:schemeClr val="accent4"/>
              </a:gs>
              <a:gs pos="100000">
                <a:schemeClr val="accent5"/>
              </a:gs>
            </a:gsLst>
            <a:lin ang="5400012" scaled="0"/>
          </a:gradFill>
          <a:ln>
            <a:noFill/>
          </a:ln>
          <a:effectLst>
            <a:outerShdw blurRad="571500" dist="19050" dir="10800000" algn="bl" rotWithShape="0">
              <a:schemeClr val="dk1">
                <a:alpha val="30000"/>
              </a:scheme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 name="Google Shape;13;p2"/>
          <p:cNvSpPr txBox="1">
            <a:spLocks noGrp="1"/>
          </p:cNvSpPr>
          <p:nvPr>
            <p:ph type="ctrTitle"/>
          </p:nvPr>
        </p:nvSpPr>
        <p:spPr>
          <a:xfrm>
            <a:off x="779100" y="1991825"/>
            <a:ext cx="5577600" cy="1159800"/>
          </a:xfrm>
          <a:prstGeom prst="rect">
            <a:avLst/>
          </a:prstGeom>
        </p:spPr>
        <p:txBody>
          <a:bodyPr spcFirstLastPara="1" wrap="square" lIns="0" tIns="0" rIns="0" bIns="0" anchor="ctr" anchorCtr="0">
            <a:noAutofit/>
          </a:bodyPr>
          <a:lstStyle>
            <a:lvl1pPr lvl="0" rtl="0">
              <a:spcBef>
                <a:spcPts val="0"/>
              </a:spcBef>
              <a:spcAft>
                <a:spcPts val="0"/>
              </a:spcAft>
              <a:buClr>
                <a:schemeClr val="lt1"/>
              </a:buClr>
              <a:buSzPts val="6000"/>
              <a:buNone/>
              <a:defRPr sz="6000">
                <a:solidFill>
                  <a:schemeClr val="lt1"/>
                </a:solidFill>
              </a:defRPr>
            </a:lvl1pPr>
            <a:lvl2pPr lvl="1" rtl="0">
              <a:spcBef>
                <a:spcPts val="0"/>
              </a:spcBef>
              <a:spcAft>
                <a:spcPts val="0"/>
              </a:spcAft>
              <a:buClr>
                <a:schemeClr val="lt1"/>
              </a:buClr>
              <a:buSzPts val="6000"/>
              <a:buNone/>
              <a:defRPr sz="6000">
                <a:solidFill>
                  <a:schemeClr val="lt1"/>
                </a:solidFill>
              </a:defRPr>
            </a:lvl2pPr>
            <a:lvl3pPr lvl="2" rtl="0">
              <a:spcBef>
                <a:spcPts val="0"/>
              </a:spcBef>
              <a:spcAft>
                <a:spcPts val="0"/>
              </a:spcAft>
              <a:buClr>
                <a:schemeClr val="lt1"/>
              </a:buClr>
              <a:buSzPts val="6000"/>
              <a:buNone/>
              <a:defRPr sz="6000">
                <a:solidFill>
                  <a:schemeClr val="lt1"/>
                </a:solidFill>
              </a:defRPr>
            </a:lvl3pPr>
            <a:lvl4pPr lvl="3" rtl="0">
              <a:spcBef>
                <a:spcPts val="0"/>
              </a:spcBef>
              <a:spcAft>
                <a:spcPts val="0"/>
              </a:spcAft>
              <a:buClr>
                <a:schemeClr val="lt1"/>
              </a:buClr>
              <a:buSzPts val="6000"/>
              <a:buNone/>
              <a:defRPr sz="6000">
                <a:solidFill>
                  <a:schemeClr val="lt1"/>
                </a:solidFill>
              </a:defRPr>
            </a:lvl4pPr>
            <a:lvl5pPr lvl="4" rtl="0">
              <a:spcBef>
                <a:spcPts val="0"/>
              </a:spcBef>
              <a:spcAft>
                <a:spcPts val="0"/>
              </a:spcAft>
              <a:buClr>
                <a:schemeClr val="lt1"/>
              </a:buClr>
              <a:buSzPts val="6000"/>
              <a:buNone/>
              <a:defRPr sz="6000">
                <a:solidFill>
                  <a:schemeClr val="lt1"/>
                </a:solidFill>
              </a:defRPr>
            </a:lvl5pPr>
            <a:lvl6pPr lvl="5" rtl="0">
              <a:spcBef>
                <a:spcPts val="0"/>
              </a:spcBef>
              <a:spcAft>
                <a:spcPts val="0"/>
              </a:spcAft>
              <a:buClr>
                <a:schemeClr val="lt1"/>
              </a:buClr>
              <a:buSzPts val="6000"/>
              <a:buNone/>
              <a:defRPr sz="6000">
                <a:solidFill>
                  <a:schemeClr val="lt1"/>
                </a:solidFill>
              </a:defRPr>
            </a:lvl6pPr>
            <a:lvl7pPr lvl="6" rtl="0">
              <a:spcBef>
                <a:spcPts val="0"/>
              </a:spcBef>
              <a:spcAft>
                <a:spcPts val="0"/>
              </a:spcAft>
              <a:buClr>
                <a:schemeClr val="lt1"/>
              </a:buClr>
              <a:buSzPts val="6000"/>
              <a:buNone/>
              <a:defRPr sz="6000">
                <a:solidFill>
                  <a:schemeClr val="lt1"/>
                </a:solidFill>
              </a:defRPr>
            </a:lvl7pPr>
            <a:lvl8pPr lvl="7" rtl="0">
              <a:spcBef>
                <a:spcPts val="0"/>
              </a:spcBef>
              <a:spcAft>
                <a:spcPts val="0"/>
              </a:spcAft>
              <a:buClr>
                <a:schemeClr val="lt1"/>
              </a:buClr>
              <a:buSzPts val="6000"/>
              <a:buNone/>
              <a:defRPr sz="6000">
                <a:solidFill>
                  <a:schemeClr val="lt1"/>
                </a:solidFill>
              </a:defRPr>
            </a:lvl8pPr>
            <a:lvl9pPr lvl="8" rtl="0">
              <a:spcBef>
                <a:spcPts val="0"/>
              </a:spcBef>
              <a:spcAft>
                <a:spcPts val="0"/>
              </a:spcAft>
              <a:buClr>
                <a:schemeClr val="lt1"/>
              </a:buClr>
              <a:buSzPts val="6000"/>
              <a:buNone/>
              <a:defRPr sz="6000">
                <a:solidFill>
                  <a:schemeClr val="lt1"/>
                </a:solidFill>
              </a:defRPr>
            </a:lvl9pPr>
          </a:lstStyle>
          <a:p>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37"/>
        <p:cNvGrpSpPr/>
        <p:nvPr/>
      </p:nvGrpSpPr>
      <p:grpSpPr>
        <a:xfrm>
          <a:off x="0" y="0"/>
          <a:ext cx="0" cy="0"/>
          <a:chOff x="0" y="0"/>
          <a:chExt cx="0" cy="0"/>
        </a:xfrm>
      </p:grpSpPr>
      <p:sp>
        <p:nvSpPr>
          <p:cNvPr id="38" name="Google Shape;38;p6"/>
          <p:cNvSpPr/>
          <p:nvPr/>
        </p:nvSpPr>
        <p:spPr>
          <a:xfrm>
            <a:off x="7217006" y="0"/>
            <a:ext cx="1927002" cy="5143500"/>
          </a:xfrm>
          <a:custGeom>
            <a:avLst/>
            <a:gdLst/>
            <a:ahLst/>
            <a:cxnLst/>
            <a:rect l="l" t="t" r="r" b="b"/>
            <a:pathLst>
              <a:path w="2569336" h="6858000" extrusionOk="0">
                <a:moveTo>
                  <a:pt x="1256538" y="0"/>
                </a:moveTo>
                <a:cubicBezTo>
                  <a:pt x="1569466" y="775024"/>
                  <a:pt x="1729804" y="1603165"/>
                  <a:pt x="1728788" y="2438972"/>
                </a:cubicBezTo>
                <a:cubicBezTo>
                  <a:pt x="1728788" y="4144582"/>
                  <a:pt x="1073023" y="5696966"/>
                  <a:pt x="0" y="6858000"/>
                </a:cubicBezTo>
                <a:lnTo>
                  <a:pt x="2569337" y="6858000"/>
                </a:lnTo>
                <a:lnTo>
                  <a:pt x="2569337" y="0"/>
                </a:lnTo>
                <a:close/>
              </a:path>
            </a:pathLst>
          </a:custGeom>
          <a:gradFill>
            <a:gsLst>
              <a:gs pos="0">
                <a:schemeClr val="accent2"/>
              </a:gs>
              <a:gs pos="72000">
                <a:schemeClr val="accent3"/>
              </a:gs>
              <a:gs pos="100000">
                <a:schemeClr val="accent3"/>
              </a:gs>
            </a:gsLst>
            <a:lin ang="5400012" scaled="0"/>
          </a:gradFill>
          <a:ln>
            <a:noFill/>
          </a:ln>
          <a:effectLst>
            <a:outerShdw blurRad="214313" algn="bl" rotWithShape="0">
              <a:schemeClr val="dk1">
                <a:alpha val="25000"/>
              </a:scheme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39" name="Google Shape;39;p6"/>
          <p:cNvSpPr/>
          <p:nvPr/>
        </p:nvSpPr>
        <p:spPr>
          <a:xfrm>
            <a:off x="7366595" y="0"/>
            <a:ext cx="1777412" cy="5143500"/>
          </a:xfrm>
          <a:custGeom>
            <a:avLst/>
            <a:gdLst/>
            <a:ahLst/>
            <a:cxnLst/>
            <a:rect l="l" t="t" r="r" b="b"/>
            <a:pathLst>
              <a:path w="2369883" h="6858000" extrusionOk="0">
                <a:moveTo>
                  <a:pt x="0" y="0"/>
                </a:moveTo>
                <a:cubicBezTo>
                  <a:pt x="1144905" y="1173671"/>
                  <a:pt x="1850327" y="2777998"/>
                  <a:pt x="1850327" y="4547172"/>
                </a:cubicBezTo>
                <a:cubicBezTo>
                  <a:pt x="1851215" y="5336680"/>
                  <a:pt x="1708277" y="6119749"/>
                  <a:pt x="1428432" y="6858000"/>
                </a:cubicBezTo>
                <a:lnTo>
                  <a:pt x="2369883" y="6858000"/>
                </a:lnTo>
                <a:lnTo>
                  <a:pt x="2369883" y="0"/>
                </a:lnTo>
                <a:close/>
              </a:path>
            </a:pathLst>
          </a:custGeom>
          <a:gradFill>
            <a:gsLst>
              <a:gs pos="0">
                <a:schemeClr val="accent3"/>
              </a:gs>
              <a:gs pos="100000">
                <a:schemeClr val="accent4"/>
              </a:gs>
            </a:gsLst>
            <a:lin ang="5400012" scaled="0"/>
          </a:gradFill>
          <a:ln>
            <a:noFill/>
          </a:ln>
          <a:effectLst>
            <a:outerShdw blurRad="214313" algn="bl" rotWithShape="0">
              <a:schemeClr val="dk1">
                <a:alpha val="35000"/>
              </a:scheme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0" name="Google Shape;40;p6"/>
          <p:cNvSpPr/>
          <p:nvPr/>
        </p:nvSpPr>
        <p:spPr>
          <a:xfrm>
            <a:off x="7765453" y="0"/>
            <a:ext cx="1378552" cy="1394079"/>
          </a:xfrm>
          <a:custGeom>
            <a:avLst/>
            <a:gdLst/>
            <a:ahLst/>
            <a:cxnLst/>
            <a:rect l="l" t="t" r="r" b="b"/>
            <a:pathLst>
              <a:path w="1838070" h="1858772" extrusionOk="0">
                <a:moveTo>
                  <a:pt x="1838071" y="1858772"/>
                </a:moveTo>
                <a:lnTo>
                  <a:pt x="1838071" y="0"/>
                </a:lnTo>
                <a:lnTo>
                  <a:pt x="0" y="0"/>
                </a:lnTo>
                <a:cubicBezTo>
                  <a:pt x="731393" y="489734"/>
                  <a:pt x="1356551" y="1121924"/>
                  <a:pt x="1838071" y="1858772"/>
                </a:cubicBezTo>
                <a:close/>
              </a:path>
            </a:pathLst>
          </a:custGeom>
          <a:gradFill>
            <a:gsLst>
              <a:gs pos="0">
                <a:schemeClr val="accent4"/>
              </a:gs>
              <a:gs pos="100000">
                <a:schemeClr val="accent5"/>
              </a:gs>
            </a:gsLst>
            <a:lin ang="5400012" scaled="0"/>
          </a:gradFill>
          <a:ln>
            <a:noFill/>
          </a:ln>
          <a:effectLst>
            <a:outerShdw blurRad="214313" algn="bl" rotWithShape="0">
              <a:schemeClr val="dk1">
                <a:alpha val="30000"/>
              </a:scheme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a:latin typeface="Calibri"/>
              <a:ea typeface="Calibri"/>
              <a:cs typeface="Calibri"/>
              <a:sym typeface="Calibri"/>
            </a:endParaRPr>
          </a:p>
        </p:txBody>
      </p:sp>
      <p:sp>
        <p:nvSpPr>
          <p:cNvPr id="41" name="Google Shape;41;p6"/>
          <p:cNvSpPr txBox="1">
            <a:spLocks noGrp="1"/>
          </p:cNvSpPr>
          <p:nvPr>
            <p:ph type="title"/>
          </p:nvPr>
        </p:nvSpPr>
        <p:spPr>
          <a:xfrm>
            <a:off x="779100" y="836000"/>
            <a:ext cx="6962100" cy="3963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42" name="Google Shape;42;p6"/>
          <p:cNvSpPr txBox="1">
            <a:spLocks noGrp="1"/>
          </p:cNvSpPr>
          <p:nvPr>
            <p:ph type="body" idx="1"/>
          </p:nvPr>
        </p:nvSpPr>
        <p:spPr>
          <a:xfrm>
            <a:off x="779100" y="1492425"/>
            <a:ext cx="3252900" cy="2921700"/>
          </a:xfrm>
          <a:prstGeom prst="rect">
            <a:avLst/>
          </a:prstGeom>
        </p:spPr>
        <p:txBody>
          <a:bodyPr spcFirstLastPara="1" wrap="square" lIns="0" tIns="0" rIns="0" bIns="0" anchor="t" anchorCtr="0">
            <a:noAutofit/>
          </a:bodyPr>
          <a:lstStyle>
            <a:lvl1pPr marL="457200" lvl="0" indent="-355600" rtl="0">
              <a:spcBef>
                <a:spcPts val="0"/>
              </a:spcBef>
              <a:spcAft>
                <a:spcPts val="0"/>
              </a:spcAft>
              <a:buSzPts val="2000"/>
              <a:buChar char="●"/>
              <a:defRPr sz="2000"/>
            </a:lvl1pPr>
            <a:lvl2pPr marL="914400" lvl="1" indent="-355600" rtl="0">
              <a:spcBef>
                <a:spcPts val="800"/>
              </a:spcBef>
              <a:spcAft>
                <a:spcPts val="0"/>
              </a:spcAft>
              <a:buSzPts val="2000"/>
              <a:buChar char="○"/>
              <a:defRPr sz="2000"/>
            </a:lvl2pPr>
            <a:lvl3pPr marL="1371600" lvl="2" indent="-355600" rtl="0">
              <a:spcBef>
                <a:spcPts val="800"/>
              </a:spcBef>
              <a:spcAft>
                <a:spcPts val="0"/>
              </a:spcAft>
              <a:buSzPts val="2000"/>
              <a:buChar char="■"/>
              <a:defRPr sz="2000"/>
            </a:lvl3pPr>
            <a:lvl4pPr marL="1828800" lvl="3" indent="-355600" rtl="0">
              <a:spcBef>
                <a:spcPts val="800"/>
              </a:spcBef>
              <a:spcAft>
                <a:spcPts val="0"/>
              </a:spcAft>
              <a:buSzPts val="2000"/>
              <a:buChar char="●"/>
              <a:defRPr sz="2000"/>
            </a:lvl4pPr>
            <a:lvl5pPr marL="2286000" lvl="4" indent="-355600" rtl="0">
              <a:spcBef>
                <a:spcPts val="800"/>
              </a:spcBef>
              <a:spcAft>
                <a:spcPts val="0"/>
              </a:spcAft>
              <a:buSzPts val="2000"/>
              <a:buChar char="○"/>
              <a:defRPr sz="2000"/>
            </a:lvl5pPr>
            <a:lvl6pPr marL="2743200" lvl="5" indent="-355600" rtl="0">
              <a:spcBef>
                <a:spcPts val="800"/>
              </a:spcBef>
              <a:spcAft>
                <a:spcPts val="0"/>
              </a:spcAft>
              <a:buSzPts val="2000"/>
              <a:buChar char="■"/>
              <a:defRPr sz="2000"/>
            </a:lvl6pPr>
            <a:lvl7pPr marL="3200400" lvl="6" indent="-355600" rtl="0">
              <a:spcBef>
                <a:spcPts val="800"/>
              </a:spcBef>
              <a:spcAft>
                <a:spcPts val="0"/>
              </a:spcAft>
              <a:buSzPts val="2000"/>
              <a:buChar char="●"/>
              <a:defRPr sz="2000"/>
            </a:lvl7pPr>
            <a:lvl8pPr marL="3657600" lvl="7" indent="-355600" rtl="0">
              <a:spcBef>
                <a:spcPts val="800"/>
              </a:spcBef>
              <a:spcAft>
                <a:spcPts val="0"/>
              </a:spcAft>
              <a:buSzPts val="2000"/>
              <a:buChar char="○"/>
              <a:defRPr sz="2000"/>
            </a:lvl8pPr>
            <a:lvl9pPr marL="4114800" lvl="8" indent="-355600" rtl="0">
              <a:spcBef>
                <a:spcPts val="800"/>
              </a:spcBef>
              <a:spcAft>
                <a:spcPts val="800"/>
              </a:spcAft>
              <a:buSzPts val="2000"/>
              <a:buChar char="■"/>
              <a:defRPr sz="2000"/>
            </a:lvl9pPr>
          </a:lstStyle>
          <a:p>
            <a:endParaRPr/>
          </a:p>
        </p:txBody>
      </p:sp>
      <p:sp>
        <p:nvSpPr>
          <p:cNvPr id="43" name="Google Shape;43;p6"/>
          <p:cNvSpPr txBox="1">
            <a:spLocks noGrp="1"/>
          </p:cNvSpPr>
          <p:nvPr>
            <p:ph type="body" idx="2"/>
          </p:nvPr>
        </p:nvSpPr>
        <p:spPr>
          <a:xfrm>
            <a:off x="4488203" y="1492425"/>
            <a:ext cx="3252900" cy="2921700"/>
          </a:xfrm>
          <a:prstGeom prst="rect">
            <a:avLst/>
          </a:prstGeom>
        </p:spPr>
        <p:txBody>
          <a:bodyPr spcFirstLastPara="1" wrap="square" lIns="0" tIns="0" rIns="0" bIns="0" anchor="t" anchorCtr="0">
            <a:noAutofit/>
          </a:bodyPr>
          <a:lstStyle>
            <a:lvl1pPr marL="457200" lvl="0" indent="-355600" rtl="0">
              <a:spcBef>
                <a:spcPts val="0"/>
              </a:spcBef>
              <a:spcAft>
                <a:spcPts val="0"/>
              </a:spcAft>
              <a:buSzPts val="2000"/>
              <a:buChar char="●"/>
              <a:defRPr sz="2000"/>
            </a:lvl1pPr>
            <a:lvl2pPr marL="914400" lvl="1" indent="-355600" rtl="0">
              <a:spcBef>
                <a:spcPts val="800"/>
              </a:spcBef>
              <a:spcAft>
                <a:spcPts val="0"/>
              </a:spcAft>
              <a:buSzPts val="2000"/>
              <a:buChar char="○"/>
              <a:defRPr sz="2000"/>
            </a:lvl2pPr>
            <a:lvl3pPr marL="1371600" lvl="2" indent="-355600" rtl="0">
              <a:spcBef>
                <a:spcPts val="800"/>
              </a:spcBef>
              <a:spcAft>
                <a:spcPts val="0"/>
              </a:spcAft>
              <a:buSzPts val="2000"/>
              <a:buChar char="■"/>
              <a:defRPr sz="2000"/>
            </a:lvl3pPr>
            <a:lvl4pPr marL="1828800" lvl="3" indent="-355600" rtl="0">
              <a:spcBef>
                <a:spcPts val="800"/>
              </a:spcBef>
              <a:spcAft>
                <a:spcPts val="0"/>
              </a:spcAft>
              <a:buSzPts val="2000"/>
              <a:buChar char="●"/>
              <a:defRPr sz="2000"/>
            </a:lvl4pPr>
            <a:lvl5pPr marL="2286000" lvl="4" indent="-355600" rtl="0">
              <a:spcBef>
                <a:spcPts val="800"/>
              </a:spcBef>
              <a:spcAft>
                <a:spcPts val="0"/>
              </a:spcAft>
              <a:buSzPts val="2000"/>
              <a:buChar char="○"/>
              <a:defRPr sz="2000"/>
            </a:lvl5pPr>
            <a:lvl6pPr marL="2743200" lvl="5" indent="-355600" rtl="0">
              <a:spcBef>
                <a:spcPts val="800"/>
              </a:spcBef>
              <a:spcAft>
                <a:spcPts val="0"/>
              </a:spcAft>
              <a:buSzPts val="2000"/>
              <a:buChar char="■"/>
              <a:defRPr sz="2000"/>
            </a:lvl6pPr>
            <a:lvl7pPr marL="3200400" lvl="6" indent="-355600" rtl="0">
              <a:spcBef>
                <a:spcPts val="800"/>
              </a:spcBef>
              <a:spcAft>
                <a:spcPts val="0"/>
              </a:spcAft>
              <a:buSzPts val="2000"/>
              <a:buChar char="●"/>
              <a:defRPr sz="2000"/>
            </a:lvl7pPr>
            <a:lvl8pPr marL="3657600" lvl="7" indent="-355600" rtl="0">
              <a:spcBef>
                <a:spcPts val="800"/>
              </a:spcBef>
              <a:spcAft>
                <a:spcPts val="0"/>
              </a:spcAft>
              <a:buSzPts val="2000"/>
              <a:buChar char="○"/>
              <a:defRPr sz="2000"/>
            </a:lvl8pPr>
            <a:lvl9pPr marL="4114800" lvl="8" indent="-355600" rtl="0">
              <a:spcBef>
                <a:spcPts val="800"/>
              </a:spcBef>
              <a:spcAft>
                <a:spcPts val="800"/>
              </a:spcAft>
              <a:buSzPts val="2000"/>
              <a:buChar char="■"/>
              <a:defRPr sz="2000"/>
            </a:lvl9pPr>
          </a:lstStyle>
          <a:p>
            <a:endParaRPr/>
          </a:p>
        </p:txBody>
      </p:sp>
      <p:sp>
        <p:nvSpPr>
          <p:cNvPr id="44" name="Google Shape;44;p6"/>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79100" y="836000"/>
            <a:ext cx="6962100" cy="396300"/>
          </a:xfrm>
          <a:prstGeom prst="rect">
            <a:avLst/>
          </a:prstGeom>
          <a:noFill/>
          <a:ln>
            <a:noFill/>
          </a:ln>
        </p:spPr>
        <p:txBody>
          <a:bodyPr spcFirstLastPara="1" wrap="square" lIns="0" tIns="0" rIns="0" bIns="0" anchor="b" anchorCtr="0">
            <a:noAutofit/>
          </a:bodyPr>
          <a:lstStyle>
            <a:lvl1pPr lvl="0"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1pPr>
            <a:lvl2pPr lvl="1"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2pPr>
            <a:lvl3pPr lvl="2"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3pPr>
            <a:lvl4pPr lvl="3"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4pPr>
            <a:lvl5pPr lvl="4"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5pPr>
            <a:lvl6pPr lvl="5"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6pPr>
            <a:lvl7pPr lvl="6"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7pPr>
            <a:lvl8pPr lvl="7"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8pPr>
            <a:lvl9pPr lvl="8"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9pPr>
          </a:lstStyle>
          <a:p>
            <a:endParaRPr/>
          </a:p>
        </p:txBody>
      </p:sp>
      <p:sp>
        <p:nvSpPr>
          <p:cNvPr id="7" name="Google Shape;7;p1"/>
          <p:cNvSpPr txBox="1">
            <a:spLocks noGrp="1"/>
          </p:cNvSpPr>
          <p:nvPr>
            <p:ph type="body" idx="1"/>
          </p:nvPr>
        </p:nvSpPr>
        <p:spPr>
          <a:xfrm>
            <a:off x="779100" y="1492425"/>
            <a:ext cx="6962100" cy="2895300"/>
          </a:xfrm>
          <a:prstGeom prst="rect">
            <a:avLst/>
          </a:prstGeom>
          <a:noFill/>
          <a:ln>
            <a:noFill/>
          </a:ln>
        </p:spPr>
        <p:txBody>
          <a:bodyPr spcFirstLastPara="1" wrap="square" lIns="0" tIns="0" rIns="0" bIns="0" anchor="t" anchorCtr="0">
            <a:noAutofit/>
          </a:bodyPr>
          <a:lstStyle>
            <a:lvl1pPr marL="457200" lvl="0" indent="-381000" rtl="0">
              <a:lnSpc>
                <a:spcPct val="115000"/>
              </a:lnSpc>
              <a:spcBef>
                <a:spcPts val="0"/>
              </a:spcBef>
              <a:spcAft>
                <a:spcPts val="0"/>
              </a:spcAft>
              <a:buClr>
                <a:schemeClr val="accent4"/>
              </a:buClr>
              <a:buSzPts val="2400"/>
              <a:buFont typeface="Fira Sans Light"/>
              <a:buChar char="●"/>
              <a:defRPr sz="2400">
                <a:solidFill>
                  <a:schemeClr val="dk1"/>
                </a:solidFill>
                <a:latin typeface="Fira Sans Light"/>
                <a:ea typeface="Fira Sans Light"/>
                <a:cs typeface="Fira Sans Light"/>
                <a:sym typeface="Fira Sans Light"/>
              </a:defRPr>
            </a:lvl1pPr>
            <a:lvl2pPr marL="914400" lvl="1" indent="-381000" rtl="0">
              <a:lnSpc>
                <a:spcPct val="115000"/>
              </a:lnSpc>
              <a:spcBef>
                <a:spcPts val="800"/>
              </a:spcBef>
              <a:spcAft>
                <a:spcPts val="0"/>
              </a:spcAft>
              <a:buClr>
                <a:schemeClr val="accent5"/>
              </a:buClr>
              <a:buSzPts val="2400"/>
              <a:buFont typeface="Fira Sans Light"/>
              <a:buChar char="○"/>
              <a:defRPr sz="2400">
                <a:solidFill>
                  <a:schemeClr val="dk1"/>
                </a:solidFill>
                <a:latin typeface="Fira Sans Light"/>
                <a:ea typeface="Fira Sans Light"/>
                <a:cs typeface="Fira Sans Light"/>
                <a:sym typeface="Fira Sans Light"/>
              </a:defRPr>
            </a:lvl2pPr>
            <a:lvl3pPr marL="1371600" lvl="2" indent="-381000" rtl="0">
              <a:lnSpc>
                <a:spcPct val="115000"/>
              </a:lnSpc>
              <a:spcBef>
                <a:spcPts val="800"/>
              </a:spcBef>
              <a:spcAft>
                <a:spcPts val="0"/>
              </a:spcAft>
              <a:buClr>
                <a:schemeClr val="accent6"/>
              </a:buClr>
              <a:buSzPts val="2400"/>
              <a:buFont typeface="Fira Sans Light"/>
              <a:buChar char="■"/>
              <a:defRPr sz="2400">
                <a:solidFill>
                  <a:schemeClr val="dk1"/>
                </a:solidFill>
                <a:latin typeface="Fira Sans Light"/>
                <a:ea typeface="Fira Sans Light"/>
                <a:cs typeface="Fira Sans Light"/>
                <a:sym typeface="Fira Sans Light"/>
              </a:defRPr>
            </a:lvl3pPr>
            <a:lvl4pPr marL="1828800" lvl="3" indent="-381000" rtl="0">
              <a:lnSpc>
                <a:spcPct val="115000"/>
              </a:lnSpc>
              <a:spcBef>
                <a:spcPts val="800"/>
              </a:spcBef>
              <a:spcAft>
                <a:spcPts val="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4pPr>
            <a:lvl5pPr marL="2286000" lvl="4" indent="-381000" rtl="0">
              <a:lnSpc>
                <a:spcPct val="115000"/>
              </a:lnSpc>
              <a:spcBef>
                <a:spcPts val="800"/>
              </a:spcBef>
              <a:spcAft>
                <a:spcPts val="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5pPr>
            <a:lvl6pPr marL="2743200" lvl="5" indent="-381000" rtl="0">
              <a:lnSpc>
                <a:spcPct val="115000"/>
              </a:lnSpc>
              <a:spcBef>
                <a:spcPts val="800"/>
              </a:spcBef>
              <a:spcAft>
                <a:spcPts val="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6pPr>
            <a:lvl7pPr marL="3200400" lvl="6" indent="-381000" rtl="0">
              <a:lnSpc>
                <a:spcPct val="115000"/>
              </a:lnSpc>
              <a:spcBef>
                <a:spcPts val="800"/>
              </a:spcBef>
              <a:spcAft>
                <a:spcPts val="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7pPr>
            <a:lvl8pPr marL="3657600" lvl="7" indent="-381000" rtl="0">
              <a:lnSpc>
                <a:spcPct val="115000"/>
              </a:lnSpc>
              <a:spcBef>
                <a:spcPts val="800"/>
              </a:spcBef>
              <a:spcAft>
                <a:spcPts val="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8pPr>
            <a:lvl9pPr marL="4114800" lvl="8" indent="-381000" rtl="0">
              <a:lnSpc>
                <a:spcPct val="115000"/>
              </a:lnSpc>
              <a:spcBef>
                <a:spcPts val="800"/>
              </a:spcBef>
              <a:spcAft>
                <a:spcPts val="80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9pPr>
          </a:lstStyle>
          <a:p>
            <a:endParaRPr/>
          </a:p>
        </p:txBody>
      </p:sp>
      <p:sp>
        <p:nvSpPr>
          <p:cNvPr id="8" name="Google Shape;8;p1"/>
          <p:cNvSpPr txBox="1">
            <a:spLocks noGrp="1"/>
          </p:cNvSpPr>
          <p:nvPr>
            <p:ph type="sldNum" idx="12"/>
          </p:nvPr>
        </p:nvSpPr>
        <p:spPr>
          <a:xfrm>
            <a:off x="8480584" y="4749851"/>
            <a:ext cx="548700" cy="393600"/>
          </a:xfrm>
          <a:prstGeom prst="rect">
            <a:avLst/>
          </a:prstGeom>
          <a:noFill/>
          <a:ln>
            <a:noFill/>
          </a:ln>
        </p:spPr>
        <p:txBody>
          <a:bodyPr spcFirstLastPara="1" wrap="square" lIns="0" tIns="0" rIns="0" bIns="0" anchor="ctr" anchorCtr="0">
            <a:noAutofit/>
          </a:bodyPr>
          <a:lstStyle>
            <a:lvl1pPr lvl="0" algn="r" rtl="0">
              <a:buNone/>
              <a:defRPr sz="1300">
                <a:solidFill>
                  <a:schemeClr val="lt1"/>
                </a:solidFill>
                <a:latin typeface="Fira Sans SemiBold"/>
                <a:ea typeface="Fira Sans SemiBold"/>
                <a:cs typeface="Fira Sans SemiBold"/>
                <a:sym typeface="Fira Sans SemiBold"/>
              </a:defRPr>
            </a:lvl1pPr>
            <a:lvl2pPr lvl="1" algn="r" rtl="0">
              <a:buNone/>
              <a:defRPr sz="1300">
                <a:solidFill>
                  <a:schemeClr val="lt1"/>
                </a:solidFill>
                <a:latin typeface="Fira Sans SemiBold"/>
                <a:ea typeface="Fira Sans SemiBold"/>
                <a:cs typeface="Fira Sans SemiBold"/>
                <a:sym typeface="Fira Sans SemiBold"/>
              </a:defRPr>
            </a:lvl2pPr>
            <a:lvl3pPr lvl="2" algn="r" rtl="0">
              <a:buNone/>
              <a:defRPr sz="1300">
                <a:solidFill>
                  <a:schemeClr val="lt1"/>
                </a:solidFill>
                <a:latin typeface="Fira Sans SemiBold"/>
                <a:ea typeface="Fira Sans SemiBold"/>
                <a:cs typeface="Fira Sans SemiBold"/>
                <a:sym typeface="Fira Sans SemiBold"/>
              </a:defRPr>
            </a:lvl3pPr>
            <a:lvl4pPr lvl="3" algn="r" rtl="0">
              <a:buNone/>
              <a:defRPr sz="1300">
                <a:solidFill>
                  <a:schemeClr val="lt1"/>
                </a:solidFill>
                <a:latin typeface="Fira Sans SemiBold"/>
                <a:ea typeface="Fira Sans SemiBold"/>
                <a:cs typeface="Fira Sans SemiBold"/>
                <a:sym typeface="Fira Sans SemiBold"/>
              </a:defRPr>
            </a:lvl4pPr>
            <a:lvl5pPr lvl="4" algn="r" rtl="0">
              <a:buNone/>
              <a:defRPr sz="1300">
                <a:solidFill>
                  <a:schemeClr val="lt1"/>
                </a:solidFill>
                <a:latin typeface="Fira Sans SemiBold"/>
                <a:ea typeface="Fira Sans SemiBold"/>
                <a:cs typeface="Fira Sans SemiBold"/>
                <a:sym typeface="Fira Sans SemiBold"/>
              </a:defRPr>
            </a:lvl5pPr>
            <a:lvl6pPr lvl="5" algn="r" rtl="0">
              <a:buNone/>
              <a:defRPr sz="1300">
                <a:solidFill>
                  <a:schemeClr val="lt1"/>
                </a:solidFill>
                <a:latin typeface="Fira Sans SemiBold"/>
                <a:ea typeface="Fira Sans SemiBold"/>
                <a:cs typeface="Fira Sans SemiBold"/>
                <a:sym typeface="Fira Sans SemiBold"/>
              </a:defRPr>
            </a:lvl6pPr>
            <a:lvl7pPr lvl="6" algn="r" rtl="0">
              <a:buNone/>
              <a:defRPr sz="1300">
                <a:solidFill>
                  <a:schemeClr val="lt1"/>
                </a:solidFill>
                <a:latin typeface="Fira Sans SemiBold"/>
                <a:ea typeface="Fira Sans SemiBold"/>
                <a:cs typeface="Fira Sans SemiBold"/>
                <a:sym typeface="Fira Sans SemiBold"/>
              </a:defRPr>
            </a:lvl7pPr>
            <a:lvl8pPr lvl="7" algn="r" rtl="0">
              <a:buNone/>
              <a:defRPr sz="1300">
                <a:solidFill>
                  <a:schemeClr val="lt1"/>
                </a:solidFill>
                <a:latin typeface="Fira Sans SemiBold"/>
                <a:ea typeface="Fira Sans SemiBold"/>
                <a:cs typeface="Fira Sans SemiBold"/>
                <a:sym typeface="Fira Sans SemiBold"/>
              </a:defRPr>
            </a:lvl8pPr>
            <a:lvl9pPr lvl="8" algn="r" rtl="0">
              <a:buNone/>
              <a:defRPr sz="1300">
                <a:solidFill>
                  <a:schemeClr val="lt1"/>
                </a:solidFill>
                <a:latin typeface="Fira Sans SemiBold"/>
                <a:ea typeface="Fira Sans SemiBold"/>
                <a:cs typeface="Fira Sans SemiBold"/>
                <a:sym typeface="Fira Sans SemiBold"/>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1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2" name="Rectangle 1"/>
          <p:cNvSpPr/>
          <p:nvPr/>
        </p:nvSpPr>
        <p:spPr>
          <a:xfrm>
            <a:off x="1129103" y="1383614"/>
            <a:ext cx="3930883" cy="1154162"/>
          </a:xfrm>
          <a:prstGeom prst="rect">
            <a:avLst/>
          </a:prstGeom>
        </p:spPr>
        <p:txBody>
          <a:bodyPr wrap="none">
            <a:spAutoFit/>
          </a:bodyPr>
          <a:lstStyle/>
          <a:p>
            <a:pPr algn="ctr" rtl="1">
              <a:lnSpc>
                <a:spcPct val="150000"/>
              </a:lnSpc>
            </a:pPr>
            <a:r>
              <a:rPr lang="fa-IR" sz="2400" dirty="0">
                <a:solidFill>
                  <a:schemeClr val="tx1"/>
                </a:solidFill>
                <a:cs typeface="B Titr" pitchFamily="2" charset="-78"/>
              </a:rPr>
              <a:t>راهنمای انتخاب کارآموزی </a:t>
            </a:r>
            <a:r>
              <a:rPr lang="fa-IR" sz="2400" b="1" dirty="0" smtClean="0">
                <a:solidFill>
                  <a:schemeClr val="tx1"/>
                </a:solidFill>
                <a:cs typeface="B Titr" pitchFamily="2" charset="-78"/>
              </a:rPr>
              <a:t>تابستان</a:t>
            </a:r>
          </a:p>
          <a:p>
            <a:pPr algn="ctr" rtl="1">
              <a:lnSpc>
                <a:spcPct val="150000"/>
              </a:lnSpc>
            </a:pPr>
            <a:r>
              <a:rPr lang="fa-IR" sz="2400" b="1" dirty="0" smtClean="0">
                <a:solidFill>
                  <a:schemeClr val="tx1"/>
                </a:solidFill>
                <a:cs typeface="B Titr" pitchFamily="2" charset="-78"/>
              </a:rPr>
              <a:t> </a:t>
            </a:r>
            <a:r>
              <a:rPr lang="fa-IR" sz="2400" dirty="0">
                <a:solidFill>
                  <a:schemeClr val="tx1"/>
                </a:solidFill>
                <a:cs typeface="B Titr" pitchFamily="2" charset="-78"/>
              </a:rPr>
              <a:t>سال تحصیلی </a:t>
            </a:r>
            <a:r>
              <a:rPr lang="fa-IR" sz="2400" dirty="0" smtClean="0">
                <a:solidFill>
                  <a:schemeClr val="tx1"/>
                </a:solidFill>
                <a:cs typeface="B Titr" pitchFamily="2" charset="-78"/>
              </a:rPr>
              <a:t>1402-1403</a:t>
            </a:r>
            <a:endParaRPr lang="fa-IR" sz="2400" dirty="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C00000"/>
                </a:solidFill>
                <a:cs typeface="B Roya" panose="00000400000000000000" pitchFamily="2" charset="-78"/>
              </a:rPr>
              <a:t>نمایش مراحل کارآموزی(3) </a:t>
            </a:r>
            <a:endParaRPr lang="en-US" sz="2100" b="1" dirty="0">
              <a:solidFill>
                <a:srgbClr val="C00000"/>
              </a:solidFill>
              <a:cs typeface="B Roya"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7597" y="971550"/>
            <a:ext cx="6259445" cy="3519768"/>
          </a:xfrm>
          <a:prstGeom prst="rect">
            <a:avLst/>
          </a:prstGeom>
        </p:spPr>
      </p:pic>
      <p:sp>
        <p:nvSpPr>
          <p:cNvPr id="4" name="Oval 3"/>
          <p:cNvSpPr/>
          <p:nvPr/>
        </p:nvSpPr>
        <p:spPr>
          <a:xfrm>
            <a:off x="3143250" y="1485900"/>
            <a:ext cx="2810231" cy="3429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cxnSp>
        <p:nvCxnSpPr>
          <p:cNvPr id="5" name="Straight Arrow Connector 4"/>
          <p:cNvCxnSpPr/>
          <p:nvPr/>
        </p:nvCxnSpPr>
        <p:spPr>
          <a:xfrm flipH="1">
            <a:off x="3600450" y="1828800"/>
            <a:ext cx="571500" cy="6957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343025" y="1893094"/>
            <a:ext cx="2286000" cy="1135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100" dirty="0" smtClean="0">
                <a:solidFill>
                  <a:srgbClr val="C00000"/>
                </a:solidFill>
                <a:cs typeface="B Roya" panose="00000400000000000000" pitchFamily="2" charset="-78"/>
              </a:rPr>
              <a:t>3- انتخاب محل کارآموزی از طریق لینک مشخص شده</a:t>
            </a:r>
            <a:endParaRPr lang="en-US" sz="2100" dirty="0">
              <a:solidFill>
                <a:srgbClr val="C00000"/>
              </a:solidFill>
              <a:cs typeface="B Roya" panose="00000400000000000000" pitchFamily="2" charset="-78"/>
            </a:endParaRPr>
          </a:p>
        </p:txBody>
      </p:sp>
      <p:sp>
        <p:nvSpPr>
          <p:cNvPr id="3" name="Cloud 2"/>
          <p:cNvSpPr/>
          <p:nvPr/>
        </p:nvSpPr>
        <p:spPr>
          <a:xfrm>
            <a:off x="5543550" y="2250141"/>
            <a:ext cx="2460692" cy="1407459"/>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100" dirty="0">
                <a:solidFill>
                  <a:srgbClr val="C00000"/>
                </a:solidFill>
                <a:cs typeface="B Roya" panose="00000400000000000000" pitchFamily="2" charset="-78"/>
              </a:rPr>
              <a:t>این توضیحات را حتماً مطالعه کنید.</a:t>
            </a:r>
            <a:endParaRPr lang="en-US" sz="2100" dirty="0">
              <a:solidFill>
                <a:srgbClr val="C00000"/>
              </a:solidFill>
              <a:cs typeface="B Roya" panose="00000400000000000000" pitchFamily="2" charset="-78"/>
            </a:endParaRPr>
          </a:p>
        </p:txBody>
      </p:sp>
      <p:cxnSp>
        <p:nvCxnSpPr>
          <p:cNvPr id="8" name="Straight Arrow Connector 7"/>
          <p:cNvCxnSpPr/>
          <p:nvPr/>
        </p:nvCxnSpPr>
        <p:spPr>
          <a:xfrm flipH="1">
            <a:off x="5000625" y="3167062"/>
            <a:ext cx="571500" cy="69573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11</a:t>
            </a:r>
            <a:endParaRPr lang="en-US" sz="1050" dirty="0">
              <a:solidFill>
                <a:schemeClr val="accent4">
                  <a:lumMod val="50000"/>
                </a:schemeClr>
              </a:solidFill>
              <a:cs typeface="B Nazanin" panose="00000400000000000000" pitchFamily="2" charset="-78"/>
            </a:endParaRPr>
          </a:p>
        </p:txBody>
      </p:sp>
      <p:graphicFrame>
        <p:nvGraphicFramePr>
          <p:cNvPr id="10" name="Table 9"/>
          <p:cNvGraphicFramePr>
            <a:graphicFrameLocks noGrp="1"/>
          </p:cNvGraphicFramePr>
          <p:nvPr>
            <p:extLst/>
          </p:nvPr>
        </p:nvGraphicFramePr>
        <p:xfrm>
          <a:off x="3304820" y="4406977"/>
          <a:ext cx="2571750" cy="236220"/>
        </p:xfrm>
        <a:graphic>
          <a:graphicData uri="http://schemas.openxmlformats.org/drawingml/2006/table">
            <a:tbl>
              <a:tblPr firstRow="1" bandRow="1">
                <a:tableStyleId>{5C22544A-7EE6-4342-B048-85BDC9FD1C3A}</a:tableStyleId>
              </a:tblPr>
              <a:tblGrid>
                <a:gridCol w="2571750">
                  <a:extLst>
                    <a:ext uri="{9D8B030D-6E8A-4147-A177-3AD203B41FA5}">
                      <a16:colId xmlns:a16="http://schemas.microsoft.com/office/drawing/2014/main" val="1964329748"/>
                    </a:ext>
                  </a:extLst>
                </a:gridCol>
              </a:tblGrid>
              <a:tr h="228600">
                <a:tc>
                  <a:txBody>
                    <a:bodyPr/>
                    <a:lstStyle/>
                    <a:p>
                      <a:endParaRPr lang="en-US" sz="1100" dirty="0"/>
                    </a:p>
                  </a:txBody>
                  <a:tcPr marL="68580" marR="68580" marT="34290" marB="34290">
                    <a:solidFill>
                      <a:schemeClr val="bg1"/>
                    </a:solidFill>
                  </a:tcPr>
                </a:tc>
                <a:extLst>
                  <a:ext uri="{0D108BD9-81ED-4DB2-BD59-A6C34878D82A}">
                    <a16:rowId xmlns:a16="http://schemas.microsoft.com/office/drawing/2014/main" val="2329936164"/>
                  </a:ext>
                </a:extLst>
              </a:tr>
            </a:tbl>
          </a:graphicData>
        </a:graphic>
      </p:graphicFrame>
    </p:spTree>
    <p:extLst>
      <p:ext uri="{BB962C8B-B14F-4D97-AF65-F5344CB8AC3E}">
        <p14:creationId xmlns:p14="http://schemas.microsoft.com/office/powerpoint/2010/main" val="33263959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C00000"/>
                </a:solidFill>
                <a:cs typeface="B Roya" panose="00000400000000000000" pitchFamily="2" charset="-78"/>
              </a:rPr>
              <a:t>نمایش مراحل کارآموزی (4)</a:t>
            </a:r>
            <a:endParaRPr lang="en-US" sz="2100" b="1" dirty="0">
              <a:solidFill>
                <a:srgbClr val="C00000"/>
              </a:solidFill>
              <a:cs typeface="B Roya"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1100" y="857250"/>
            <a:ext cx="6848475" cy="3563268"/>
          </a:xfrm>
          <a:prstGeom prst="rect">
            <a:avLst/>
          </a:prstGeom>
        </p:spPr>
      </p:pic>
      <p:sp>
        <p:nvSpPr>
          <p:cNvPr id="4" name="Oval 3"/>
          <p:cNvSpPr/>
          <p:nvPr/>
        </p:nvSpPr>
        <p:spPr>
          <a:xfrm>
            <a:off x="3405188" y="857250"/>
            <a:ext cx="2400300" cy="5715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5" name="Rectangle 4"/>
          <p:cNvSpPr/>
          <p:nvPr/>
        </p:nvSpPr>
        <p:spPr>
          <a:xfrm>
            <a:off x="975752" y="587056"/>
            <a:ext cx="2305330" cy="13173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400" dirty="0" smtClean="0">
                <a:solidFill>
                  <a:srgbClr val="C00000"/>
                </a:solidFill>
                <a:cs typeface="B Roya" panose="00000400000000000000" pitchFamily="2" charset="-78"/>
              </a:rPr>
              <a:t>4- </a:t>
            </a:r>
            <a:r>
              <a:rPr lang="fa-IR" sz="2400" dirty="0">
                <a:solidFill>
                  <a:srgbClr val="C00000"/>
                </a:solidFill>
                <a:cs typeface="B Roya" panose="00000400000000000000" pitchFamily="2" charset="-78"/>
              </a:rPr>
              <a:t>محل کارآموزی را با توجه به اطلاعات تکمیلی جستجو کنید</a:t>
            </a:r>
            <a:r>
              <a:rPr lang="fa-IR" sz="2400" dirty="0" smtClean="0">
                <a:solidFill>
                  <a:srgbClr val="C00000"/>
                </a:solidFill>
                <a:cs typeface="B Roya" panose="00000400000000000000" pitchFamily="2" charset="-78"/>
              </a:rPr>
              <a:t>.</a:t>
            </a:r>
            <a:endParaRPr lang="en-US" sz="2400" dirty="0">
              <a:solidFill>
                <a:srgbClr val="C00000"/>
              </a:solidFill>
              <a:cs typeface="B Roya" panose="00000400000000000000" pitchFamily="2" charset="-78"/>
            </a:endParaRPr>
          </a:p>
        </p:txBody>
      </p:sp>
      <p:sp>
        <p:nvSpPr>
          <p:cNvPr id="7" name="Rectangle 6"/>
          <p:cNvSpPr/>
          <p:nvPr/>
        </p:nvSpPr>
        <p:spPr>
          <a:xfrm>
            <a:off x="1423988" y="4400550"/>
            <a:ext cx="5783636" cy="664509"/>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dirty="0">
                <a:solidFill>
                  <a:schemeClr val="bg2"/>
                </a:solidFill>
                <a:cs typeface="B Lotus" panose="00000400000000000000" pitchFamily="2" charset="-78"/>
              </a:rPr>
              <a:t>توجه: قبل از انتخاب محل کارآموزی با گرفتن تماس با شرکت یا مراجعه حضوری مطمئن شوید محل مورد نظر برای نیمسال جاری کارآموز می‌پذیرد.</a:t>
            </a:r>
            <a:endParaRPr lang="en-US" dirty="0">
              <a:solidFill>
                <a:schemeClr val="bg2"/>
              </a:solidFill>
              <a:cs typeface="B Lotus" panose="00000400000000000000" pitchFamily="2" charset="-78"/>
            </a:endParaRPr>
          </a:p>
        </p:txBody>
      </p:sp>
      <p:sp>
        <p:nvSpPr>
          <p:cNvPr id="3" name="Slide Number Placeholder 2"/>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12</a:t>
            </a:r>
            <a:endParaRPr lang="en-US" sz="105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292471876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C00000"/>
                </a:solidFill>
                <a:cs typeface="B Roya" panose="00000400000000000000" pitchFamily="2" charset="-78"/>
              </a:rPr>
              <a:t>نمایش مراحل کارآموزی (5)</a:t>
            </a:r>
            <a:endParaRPr lang="en-US" sz="2100" b="1" dirty="0">
              <a:solidFill>
                <a:srgbClr val="C00000"/>
              </a:solidFill>
              <a:cs typeface="B Roya"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857250"/>
            <a:ext cx="6858000" cy="3511769"/>
          </a:xfrm>
          <a:prstGeom prst="rect">
            <a:avLst/>
          </a:prstGeom>
        </p:spPr>
      </p:pic>
      <p:sp>
        <p:nvSpPr>
          <p:cNvPr id="4" name="Rectangle 3"/>
          <p:cNvSpPr/>
          <p:nvPr/>
        </p:nvSpPr>
        <p:spPr>
          <a:xfrm>
            <a:off x="902633" y="1058956"/>
            <a:ext cx="2286000" cy="18823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100" dirty="0">
                <a:solidFill>
                  <a:srgbClr val="C00000"/>
                </a:solidFill>
                <a:cs typeface="B Roya" panose="00000400000000000000" pitchFamily="2" charset="-78"/>
              </a:rPr>
              <a:t>4-1- به عنوان مثال رینگ‌سازی مشهد به عنوان محل کارآموزی انتخاب شد</a:t>
            </a:r>
            <a:r>
              <a:rPr lang="fa-IR" sz="2100" dirty="0">
                <a:cs typeface="B Roya" panose="00000400000000000000" pitchFamily="2" charset="-78"/>
              </a:rPr>
              <a:t>.</a:t>
            </a:r>
            <a:endParaRPr lang="en-US" sz="2100" dirty="0">
              <a:cs typeface="B Roya" panose="00000400000000000000" pitchFamily="2" charset="-78"/>
            </a:endParaRPr>
          </a:p>
        </p:txBody>
      </p:sp>
      <p:sp>
        <p:nvSpPr>
          <p:cNvPr id="3" name="Slide Number Placeholder 2"/>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13</a:t>
            </a:r>
            <a:endParaRPr lang="en-US" sz="1050" dirty="0">
              <a:solidFill>
                <a:schemeClr val="accent4">
                  <a:lumMod val="50000"/>
                </a:schemeClr>
              </a:solidFill>
              <a:cs typeface="B Nazanin" panose="00000400000000000000" pitchFamily="2" charset="-78"/>
            </a:endParaRPr>
          </a:p>
        </p:txBody>
      </p:sp>
      <p:graphicFrame>
        <p:nvGraphicFramePr>
          <p:cNvPr id="5" name="Table 4"/>
          <p:cNvGraphicFramePr>
            <a:graphicFrameLocks noGrp="1"/>
          </p:cNvGraphicFramePr>
          <p:nvPr>
            <p:extLst/>
          </p:nvPr>
        </p:nvGraphicFramePr>
        <p:xfrm>
          <a:off x="3314700" y="4057650"/>
          <a:ext cx="2671763" cy="236220"/>
        </p:xfrm>
        <a:graphic>
          <a:graphicData uri="http://schemas.openxmlformats.org/drawingml/2006/table">
            <a:tbl>
              <a:tblPr firstRow="1" bandRow="1">
                <a:tableStyleId>{5C22544A-7EE6-4342-B048-85BDC9FD1C3A}</a:tableStyleId>
              </a:tblPr>
              <a:tblGrid>
                <a:gridCol w="2671763">
                  <a:extLst>
                    <a:ext uri="{9D8B030D-6E8A-4147-A177-3AD203B41FA5}">
                      <a16:colId xmlns:a16="http://schemas.microsoft.com/office/drawing/2014/main" val="788364044"/>
                    </a:ext>
                  </a:extLst>
                </a:gridCol>
              </a:tblGrid>
              <a:tr h="228600">
                <a:tc>
                  <a:txBody>
                    <a:bodyPr/>
                    <a:lstStyle/>
                    <a:p>
                      <a:endParaRPr lang="en-US" sz="1100" dirty="0"/>
                    </a:p>
                  </a:txBody>
                  <a:tcPr marL="68580" marR="68580" marT="34290" marB="34290">
                    <a:solidFill>
                      <a:schemeClr val="bg1"/>
                    </a:solidFill>
                  </a:tcPr>
                </a:tc>
                <a:extLst>
                  <a:ext uri="{0D108BD9-81ED-4DB2-BD59-A6C34878D82A}">
                    <a16:rowId xmlns:a16="http://schemas.microsoft.com/office/drawing/2014/main" val="101142055"/>
                  </a:ext>
                </a:extLst>
              </a:tr>
            </a:tbl>
          </a:graphicData>
        </a:graphic>
      </p:graphicFrame>
    </p:spTree>
    <p:extLst>
      <p:ext uri="{BB962C8B-B14F-4D97-AF65-F5344CB8AC3E}">
        <p14:creationId xmlns:p14="http://schemas.microsoft.com/office/powerpoint/2010/main" val="264466700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FF0000"/>
                </a:solidFill>
                <a:cs typeface="B Roya" panose="00000400000000000000" pitchFamily="2" charset="-78"/>
              </a:rPr>
              <a:t>نمایش مراحل کارآموزی (6)</a:t>
            </a:r>
            <a:endParaRPr lang="en-US" sz="2100" b="1" dirty="0">
              <a:solidFill>
                <a:srgbClr val="FF0000"/>
              </a:solidFill>
              <a:cs typeface="B Roya"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0150" y="971550"/>
            <a:ext cx="6557026" cy="3143250"/>
          </a:xfrm>
          <a:prstGeom prst="rect">
            <a:avLst/>
          </a:prstGeom>
        </p:spPr>
      </p:pic>
      <p:sp>
        <p:nvSpPr>
          <p:cNvPr id="4" name="Oval 3"/>
          <p:cNvSpPr/>
          <p:nvPr/>
        </p:nvSpPr>
        <p:spPr>
          <a:xfrm>
            <a:off x="3405188" y="857250"/>
            <a:ext cx="2400300" cy="5715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5" name="Oval 4"/>
          <p:cNvSpPr/>
          <p:nvPr/>
        </p:nvSpPr>
        <p:spPr>
          <a:xfrm>
            <a:off x="3405188" y="3543300"/>
            <a:ext cx="2400300" cy="5715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cxnSp>
        <p:nvCxnSpPr>
          <p:cNvPr id="7" name="Straight Arrow Connector 6"/>
          <p:cNvCxnSpPr/>
          <p:nvPr/>
        </p:nvCxnSpPr>
        <p:spPr>
          <a:xfrm flipH="1">
            <a:off x="2951560" y="1304616"/>
            <a:ext cx="907256" cy="105706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1"/>
          </p:cNvCxnSpPr>
          <p:nvPr/>
        </p:nvCxnSpPr>
        <p:spPr>
          <a:xfrm flipH="1" flipV="1">
            <a:off x="3028950" y="2686704"/>
            <a:ext cx="727754" cy="94029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200150" y="1905258"/>
            <a:ext cx="1751410" cy="1268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400" dirty="0" smtClean="0">
                <a:solidFill>
                  <a:srgbClr val="C00000"/>
                </a:solidFill>
                <a:cs typeface="B Roya" panose="00000400000000000000" pitchFamily="2" charset="-78"/>
              </a:rPr>
              <a:t>5</a:t>
            </a:r>
            <a:r>
              <a:rPr lang="fa-IR" sz="2400" dirty="0" smtClean="0">
                <a:cs typeface="B Roya" panose="00000400000000000000" pitchFamily="2" charset="-78"/>
              </a:rPr>
              <a:t>5</a:t>
            </a:r>
            <a:r>
              <a:rPr lang="fa-IR" sz="2400" dirty="0" smtClean="0">
                <a:solidFill>
                  <a:srgbClr val="C00000"/>
                </a:solidFill>
                <a:cs typeface="B Roya" panose="00000400000000000000" pitchFamily="2" charset="-78"/>
              </a:rPr>
              <a:t>- </a:t>
            </a:r>
            <a:r>
              <a:rPr lang="fa-IR" sz="2400" dirty="0">
                <a:solidFill>
                  <a:srgbClr val="C00000"/>
                </a:solidFill>
                <a:cs typeface="B Roya" panose="00000400000000000000" pitchFamily="2" charset="-78"/>
              </a:rPr>
              <a:t>تأیید محل کارآموزی</a:t>
            </a:r>
            <a:endParaRPr lang="en-US" sz="2400" dirty="0">
              <a:solidFill>
                <a:srgbClr val="C00000"/>
              </a:solidFill>
              <a:cs typeface="B Roya" panose="00000400000000000000" pitchFamily="2" charset="-78"/>
            </a:endParaRPr>
          </a:p>
        </p:txBody>
      </p:sp>
      <p:sp>
        <p:nvSpPr>
          <p:cNvPr id="3" name="Slide Number Placeholder 2"/>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14</a:t>
            </a:r>
            <a:endParaRPr lang="en-US" sz="105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53237318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C00000"/>
                </a:solidFill>
                <a:cs typeface="B Roya" panose="00000400000000000000" pitchFamily="2" charset="-78"/>
              </a:rPr>
              <a:t>نمایش مراحل کارآموزی (7)</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3563" y="971550"/>
            <a:ext cx="5543550" cy="2293144"/>
          </a:xfrm>
          <a:prstGeom prst="rect">
            <a:avLst/>
          </a:prstGeom>
        </p:spPr>
      </p:pic>
      <p:sp>
        <p:nvSpPr>
          <p:cNvPr id="10" name="Oval 9"/>
          <p:cNvSpPr/>
          <p:nvPr/>
        </p:nvSpPr>
        <p:spPr>
          <a:xfrm>
            <a:off x="5257800" y="1657350"/>
            <a:ext cx="2400300" cy="10858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1" name="Rectangle 10"/>
          <p:cNvSpPr/>
          <p:nvPr/>
        </p:nvSpPr>
        <p:spPr>
          <a:xfrm>
            <a:off x="860613" y="1461248"/>
            <a:ext cx="3397622" cy="16226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sz="2000" dirty="0" smtClean="0">
                <a:solidFill>
                  <a:srgbClr val="C00000"/>
                </a:solidFill>
                <a:cs typeface="B Roya" panose="00000400000000000000" pitchFamily="2" charset="-78"/>
              </a:rPr>
              <a:t>6- </a:t>
            </a:r>
            <a:r>
              <a:rPr lang="fa-IR" sz="2000" dirty="0">
                <a:solidFill>
                  <a:srgbClr val="C00000"/>
                </a:solidFill>
                <a:cs typeface="B Roya" panose="00000400000000000000" pitchFamily="2" charset="-78"/>
              </a:rPr>
              <a:t>مراجعه به پورتال دانشجویی- کارآموزی و دریافت و پرینت فرم‌های مربوطه</a:t>
            </a:r>
            <a:endParaRPr lang="en-US" sz="2000" dirty="0">
              <a:solidFill>
                <a:srgbClr val="C00000"/>
              </a:solidFill>
              <a:cs typeface="B Roya" panose="00000400000000000000" pitchFamily="2" charset="-78"/>
            </a:endParaRPr>
          </a:p>
          <a:p>
            <a:pPr algn="ctr" rtl="1"/>
            <a:r>
              <a:rPr lang="fa-IR" sz="2100" dirty="0" smtClean="0">
                <a:cs typeface="B Lotus" panose="00000400000000000000" pitchFamily="2" charset="-78"/>
              </a:rPr>
              <a:t>یی- </a:t>
            </a:r>
            <a:r>
              <a:rPr lang="fa-IR" sz="2100" dirty="0">
                <a:cs typeface="B Lotus" panose="00000400000000000000" pitchFamily="2" charset="-78"/>
              </a:rPr>
              <a:t>کارآموزی و دریافت و پرینت فرم‌های مربوطه</a:t>
            </a:r>
            <a:endParaRPr lang="en-US" sz="2100" dirty="0">
              <a:cs typeface="B Lotus" panose="00000400000000000000" pitchFamily="2" charset="-78"/>
            </a:endParaRPr>
          </a:p>
        </p:txBody>
      </p:sp>
      <p:cxnSp>
        <p:nvCxnSpPr>
          <p:cNvPr id="13" name="Straight Arrow Connector 12"/>
          <p:cNvCxnSpPr/>
          <p:nvPr/>
        </p:nvCxnSpPr>
        <p:spPr>
          <a:xfrm flipH="1" flipV="1">
            <a:off x="4400550" y="2200275"/>
            <a:ext cx="857250" cy="952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15</a:t>
            </a:r>
            <a:endParaRPr lang="en-US" sz="105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343300433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FF0000"/>
                </a:solidFill>
                <a:cs typeface="B Roya" panose="00000400000000000000" pitchFamily="2" charset="-78"/>
              </a:rPr>
              <a:t>نمایش مراحل کارآموزی (8)</a:t>
            </a:r>
            <a:endParaRPr lang="en-US" sz="2100" b="1" dirty="0">
              <a:solidFill>
                <a:srgbClr val="FF0000"/>
              </a:solidFill>
              <a:cs typeface="B Roya" panose="00000400000000000000" pitchFamily="2" charset="-78"/>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7750" y="971550"/>
            <a:ext cx="3143250" cy="4067735"/>
          </a:xfrm>
          <a:prstGeom prst="rect">
            <a:avLst/>
          </a:prstGeom>
        </p:spPr>
      </p:pic>
      <p:sp>
        <p:nvSpPr>
          <p:cNvPr id="4" name="Rectangle 3"/>
          <p:cNvSpPr/>
          <p:nvPr/>
        </p:nvSpPr>
        <p:spPr>
          <a:xfrm>
            <a:off x="1552575" y="1480204"/>
            <a:ext cx="2847975" cy="17844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400" dirty="0">
                <a:solidFill>
                  <a:srgbClr val="C00000"/>
                </a:solidFill>
                <a:cs typeface="B Roya" panose="00000400000000000000" pitchFamily="2" charset="-78"/>
              </a:rPr>
              <a:t>6-1- فرم معرفی‌نامه </a:t>
            </a:r>
            <a:r>
              <a:rPr lang="fa-IR" sz="2400" dirty="0" smtClean="0">
                <a:solidFill>
                  <a:srgbClr val="C00000"/>
                </a:solidFill>
                <a:cs typeface="B Roya" panose="00000400000000000000" pitchFamily="2" charset="-78"/>
              </a:rPr>
              <a:t>اولیه</a:t>
            </a:r>
            <a:endParaRPr lang="en-US" sz="2400" dirty="0">
              <a:solidFill>
                <a:srgbClr val="C00000"/>
              </a:solidFill>
              <a:cs typeface="B Roya" panose="00000400000000000000" pitchFamily="2" charset="-78"/>
            </a:endParaRPr>
          </a:p>
        </p:txBody>
      </p:sp>
      <p:sp>
        <p:nvSpPr>
          <p:cNvPr id="3" name="Slide Number Placeholder 2"/>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16</a:t>
            </a:r>
            <a:endParaRPr lang="en-US" sz="105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371760319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C00000"/>
                </a:solidFill>
                <a:cs typeface="B Roya" panose="00000400000000000000" pitchFamily="2" charset="-78"/>
              </a:rPr>
              <a:t>نمایش مراحل کارآموزی (9)</a:t>
            </a:r>
            <a:endParaRPr lang="en-US" sz="2100" b="1" dirty="0">
              <a:solidFill>
                <a:srgbClr val="C00000"/>
              </a:solidFill>
              <a:cs typeface="B Roya" panose="00000400000000000000" pitchFamily="2" charset="-78"/>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00600" y="1085850"/>
            <a:ext cx="2901478" cy="4109806"/>
          </a:xfrm>
          <a:prstGeom prst="rect">
            <a:avLst/>
          </a:prstGeom>
        </p:spPr>
      </p:pic>
      <p:sp>
        <p:nvSpPr>
          <p:cNvPr id="4" name="Rectangle 3"/>
          <p:cNvSpPr/>
          <p:nvPr/>
        </p:nvSpPr>
        <p:spPr>
          <a:xfrm>
            <a:off x="1552575" y="1480204"/>
            <a:ext cx="2847975" cy="17844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100" dirty="0">
                <a:solidFill>
                  <a:srgbClr val="C00000"/>
                </a:solidFill>
                <a:cs typeface="B Roya" panose="00000400000000000000" pitchFamily="2" charset="-78"/>
              </a:rPr>
              <a:t>6-2- فرم پیوست معرفی‌نامه- فرم شماره یک</a:t>
            </a:r>
            <a:endParaRPr lang="en-US" sz="2100" dirty="0">
              <a:solidFill>
                <a:srgbClr val="C00000"/>
              </a:solidFill>
              <a:cs typeface="B Roya" panose="00000400000000000000" pitchFamily="2" charset="-78"/>
            </a:endParaRPr>
          </a:p>
        </p:txBody>
      </p:sp>
      <p:sp>
        <p:nvSpPr>
          <p:cNvPr id="3" name="Slide Number Placeholder 2"/>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17</a:t>
            </a:r>
            <a:endParaRPr lang="en-US" sz="105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8417689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C00000"/>
                </a:solidFill>
                <a:cs typeface="B Roya" panose="00000400000000000000" pitchFamily="2" charset="-78"/>
              </a:rPr>
              <a:t>نمایش مراحل کارآموزی (10)</a:t>
            </a:r>
            <a:endParaRPr lang="en-US" sz="2100" b="1" dirty="0">
              <a:solidFill>
                <a:srgbClr val="C00000"/>
              </a:solidFill>
              <a:cs typeface="B Roya"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4451" y="914401"/>
            <a:ext cx="6622256" cy="2536031"/>
          </a:xfrm>
          <a:prstGeom prst="rect">
            <a:avLst/>
          </a:prstGeom>
        </p:spPr>
      </p:pic>
      <p:sp>
        <p:nvSpPr>
          <p:cNvPr id="7" name="Rectangle 6"/>
          <p:cNvSpPr/>
          <p:nvPr/>
        </p:nvSpPr>
        <p:spPr>
          <a:xfrm>
            <a:off x="3543300" y="3381314"/>
            <a:ext cx="2847975" cy="17844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100" dirty="0">
                <a:solidFill>
                  <a:srgbClr val="C00000"/>
                </a:solidFill>
                <a:cs typeface="B Roya" panose="00000400000000000000" pitchFamily="2" charset="-78"/>
              </a:rPr>
              <a:t>7- دریافت معرفی نامه نهایی و گرفتن تأییدیه شروع به کار</a:t>
            </a:r>
            <a:endParaRPr lang="en-US" sz="2100" dirty="0">
              <a:solidFill>
                <a:srgbClr val="C00000"/>
              </a:solidFill>
              <a:cs typeface="B Roya" panose="00000400000000000000" pitchFamily="2" charset="-78"/>
            </a:endParaRPr>
          </a:p>
        </p:txBody>
      </p:sp>
      <p:sp>
        <p:nvSpPr>
          <p:cNvPr id="8" name="Oval 7"/>
          <p:cNvSpPr/>
          <p:nvPr/>
        </p:nvSpPr>
        <p:spPr>
          <a:xfrm>
            <a:off x="5582579" y="1257301"/>
            <a:ext cx="2400300" cy="5164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2" name="Slide Number Placeholder 1"/>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18</a:t>
            </a:r>
            <a:endParaRPr lang="en-US" sz="105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41954506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C00000"/>
                </a:solidFill>
                <a:cs typeface="B Roya" panose="00000400000000000000" pitchFamily="2" charset="-78"/>
              </a:rPr>
              <a:t>نمایش مراحل کارآموزی (11)</a:t>
            </a:r>
            <a:endParaRPr lang="en-US" sz="2100" b="1" dirty="0">
              <a:solidFill>
                <a:srgbClr val="C00000"/>
              </a:solidFill>
              <a:cs typeface="B Roya" panose="00000400000000000000" pitchFamily="2" charset="-78"/>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7301" y="2852400"/>
            <a:ext cx="2147954" cy="2161738"/>
          </a:xfrm>
          <a:prstGeom prst="rect">
            <a:avLst/>
          </a:prstGeom>
        </p:spPr>
      </p:pic>
      <p:sp>
        <p:nvSpPr>
          <p:cNvPr id="4" name="Rectangle 3"/>
          <p:cNvSpPr/>
          <p:nvPr/>
        </p:nvSpPr>
        <p:spPr>
          <a:xfrm>
            <a:off x="2976562" y="850429"/>
            <a:ext cx="2847975" cy="17844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100" dirty="0">
                <a:solidFill>
                  <a:srgbClr val="C00000"/>
                </a:solidFill>
                <a:cs typeface="B Roya" panose="00000400000000000000" pitchFamily="2" charset="-78"/>
              </a:rPr>
              <a:t>8- ارائه معرفی نامه نهایی و فرم تأییدیه شروع به کار به محل کارآموزی</a:t>
            </a:r>
            <a:endParaRPr lang="en-US" sz="2100" dirty="0">
              <a:solidFill>
                <a:srgbClr val="C00000"/>
              </a:solidFill>
              <a:cs typeface="B Roya" panose="00000400000000000000" pitchFamily="2" charset="-78"/>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07886" y="2937892"/>
            <a:ext cx="2870067" cy="1959047"/>
          </a:xfrm>
          <a:prstGeom prst="rect">
            <a:avLst/>
          </a:prstGeom>
        </p:spPr>
      </p:pic>
      <p:cxnSp>
        <p:nvCxnSpPr>
          <p:cNvPr id="7" name="Straight Arrow Connector 6"/>
          <p:cNvCxnSpPr/>
          <p:nvPr/>
        </p:nvCxnSpPr>
        <p:spPr>
          <a:xfrm flipH="1">
            <a:off x="6915150" y="2343150"/>
            <a:ext cx="285750" cy="59474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572250" y="2066151"/>
            <a:ext cx="1371600" cy="253916"/>
          </a:xfrm>
          <a:prstGeom prst="rect">
            <a:avLst/>
          </a:prstGeom>
          <a:noFill/>
        </p:spPr>
        <p:txBody>
          <a:bodyPr wrap="square" rtlCol="0">
            <a:spAutoFit/>
          </a:bodyPr>
          <a:lstStyle/>
          <a:p>
            <a:pPr algn="ctr" rtl="1"/>
            <a:r>
              <a:rPr lang="fa-IR" sz="1050" b="1" dirty="0">
                <a:solidFill>
                  <a:srgbClr val="00B0F0"/>
                </a:solidFill>
                <a:cs typeface="B Compset" panose="00000400000000000000" pitchFamily="2" charset="-78"/>
              </a:rPr>
              <a:t>تأییدیه شروع به کار</a:t>
            </a:r>
            <a:endParaRPr lang="en-US" sz="1050" b="1" dirty="0">
              <a:solidFill>
                <a:srgbClr val="00B0F0"/>
              </a:solidFill>
              <a:cs typeface="B Compset" panose="00000400000000000000" pitchFamily="2" charset="-78"/>
            </a:endParaRPr>
          </a:p>
        </p:txBody>
      </p:sp>
      <p:sp>
        <p:nvSpPr>
          <p:cNvPr id="14" name="TextBox 13"/>
          <p:cNvSpPr txBox="1"/>
          <p:nvPr/>
        </p:nvSpPr>
        <p:spPr>
          <a:xfrm>
            <a:off x="1485900" y="2171700"/>
            <a:ext cx="1371600" cy="253916"/>
          </a:xfrm>
          <a:prstGeom prst="rect">
            <a:avLst/>
          </a:prstGeom>
          <a:noFill/>
        </p:spPr>
        <p:txBody>
          <a:bodyPr wrap="square" rtlCol="0">
            <a:spAutoFit/>
          </a:bodyPr>
          <a:lstStyle/>
          <a:p>
            <a:pPr algn="ctr" rtl="1"/>
            <a:r>
              <a:rPr lang="fa-IR" sz="1050" b="1" dirty="0">
                <a:solidFill>
                  <a:srgbClr val="00B0F0"/>
                </a:solidFill>
                <a:cs typeface="B Compset" panose="00000400000000000000" pitchFamily="2" charset="-78"/>
              </a:rPr>
              <a:t>معرفی‌نامه نهایی</a:t>
            </a:r>
            <a:endParaRPr lang="en-US" sz="1050" b="1" dirty="0">
              <a:solidFill>
                <a:srgbClr val="00B0F0"/>
              </a:solidFill>
              <a:cs typeface="B Compset" panose="00000400000000000000" pitchFamily="2" charset="-78"/>
            </a:endParaRPr>
          </a:p>
        </p:txBody>
      </p:sp>
      <p:cxnSp>
        <p:nvCxnSpPr>
          <p:cNvPr id="15" name="Straight Arrow Connector 14"/>
          <p:cNvCxnSpPr/>
          <p:nvPr/>
        </p:nvCxnSpPr>
        <p:spPr>
          <a:xfrm>
            <a:off x="2228850" y="2457450"/>
            <a:ext cx="184005" cy="48044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19</a:t>
            </a:r>
            <a:endParaRPr lang="en-US" sz="105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15506461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C00000"/>
                </a:solidFill>
                <a:cs typeface="B Roya" panose="00000400000000000000" pitchFamily="2" charset="-78"/>
              </a:rPr>
              <a:t>نمایش مراحل کارآموزی (12)</a:t>
            </a:r>
            <a:endParaRPr lang="en-US" sz="2100" b="1" dirty="0">
              <a:solidFill>
                <a:srgbClr val="C00000"/>
              </a:solidFill>
              <a:cs typeface="B Roya"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4451" y="914401"/>
            <a:ext cx="6622256" cy="2343150"/>
          </a:xfrm>
          <a:prstGeom prst="rect">
            <a:avLst/>
          </a:prstGeom>
        </p:spPr>
      </p:pic>
      <p:sp>
        <p:nvSpPr>
          <p:cNvPr id="7" name="Rectangle 6"/>
          <p:cNvSpPr/>
          <p:nvPr/>
        </p:nvSpPr>
        <p:spPr>
          <a:xfrm>
            <a:off x="1156939" y="914401"/>
            <a:ext cx="2847975" cy="17844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100" dirty="0">
                <a:solidFill>
                  <a:srgbClr val="C00000"/>
                </a:solidFill>
                <a:cs typeface="B Roya" panose="00000400000000000000" pitchFamily="2" charset="-78"/>
              </a:rPr>
              <a:t>9- ارسال تأییدیه شروع به کاراز طریق پورتال</a:t>
            </a:r>
            <a:endParaRPr lang="en-US" sz="2100" dirty="0">
              <a:solidFill>
                <a:srgbClr val="C00000"/>
              </a:solidFill>
              <a:cs typeface="B Roya" panose="00000400000000000000" pitchFamily="2" charset="-78"/>
            </a:endParaRPr>
          </a:p>
        </p:txBody>
      </p:sp>
      <p:sp>
        <p:nvSpPr>
          <p:cNvPr id="8" name="Oval 7"/>
          <p:cNvSpPr/>
          <p:nvPr/>
        </p:nvSpPr>
        <p:spPr>
          <a:xfrm>
            <a:off x="5372100" y="1569503"/>
            <a:ext cx="2400300" cy="5164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900" y="3200400"/>
            <a:ext cx="6400800" cy="1846385"/>
          </a:xfrm>
          <a:prstGeom prst="rect">
            <a:avLst/>
          </a:prstGeom>
        </p:spPr>
      </p:pic>
      <p:sp>
        <p:nvSpPr>
          <p:cNvPr id="9" name="TextBox 8"/>
          <p:cNvSpPr txBox="1"/>
          <p:nvPr/>
        </p:nvSpPr>
        <p:spPr>
          <a:xfrm>
            <a:off x="1600200" y="3620561"/>
            <a:ext cx="3771900" cy="415498"/>
          </a:xfrm>
          <a:prstGeom prst="rect">
            <a:avLst/>
          </a:prstGeom>
          <a:noFill/>
        </p:spPr>
        <p:txBody>
          <a:bodyPr wrap="square" rtlCol="0">
            <a:spAutoFit/>
          </a:bodyPr>
          <a:lstStyle/>
          <a:p>
            <a:pPr algn="ctr" rtl="1"/>
            <a:r>
              <a:rPr lang="fa-IR" sz="1050" b="1" dirty="0">
                <a:solidFill>
                  <a:srgbClr val="00B0F0"/>
                </a:solidFill>
                <a:cs typeface="B Compset" panose="00000400000000000000" pitchFamily="2" charset="-78"/>
              </a:rPr>
              <a:t>پس از کلیک بر روی لینک ارسال فرم تأییدیه شروع به کار از طریق صفحه ایجاد شده می‌توانید اسکن یا عکس فرم را ارسال نمایید.</a:t>
            </a:r>
            <a:endParaRPr lang="en-US" sz="1050" b="1" dirty="0">
              <a:solidFill>
                <a:srgbClr val="00B0F0"/>
              </a:solidFill>
              <a:cs typeface="B Compset" panose="00000400000000000000" pitchFamily="2" charset="-78"/>
            </a:endParaRPr>
          </a:p>
        </p:txBody>
      </p:sp>
      <p:sp>
        <p:nvSpPr>
          <p:cNvPr id="4" name="Slide Number Placeholder 3"/>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20</a:t>
            </a:r>
            <a:endParaRPr lang="en-US" sz="105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11411174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68301" y="1311356"/>
            <a:ext cx="4753069" cy="445017"/>
          </a:xfrm>
        </p:spPr>
        <p:txBody>
          <a:bodyPr/>
          <a:lstStyle/>
          <a:p>
            <a:pPr algn="r" rtl="1"/>
            <a:r>
              <a:rPr lang="fa-IR" sz="1600" b="1" dirty="0">
                <a:latin typeface="Times New Roman" panose="02020603050405020304" pitchFamily="18" charset="0"/>
                <a:ea typeface="Calibri" panose="020F0502020204030204" pitchFamily="34" charset="0"/>
                <a:cs typeface="B Roya" panose="00000400000000000000" pitchFamily="2" charset="-78"/>
              </a:rPr>
              <a:t>نکات مهم در خصوص انتخاب کارآموزی در </a:t>
            </a:r>
            <a:r>
              <a:rPr lang="fa-IR" sz="1600" b="1" dirty="0" smtClean="0">
                <a:latin typeface="Times New Roman" panose="02020603050405020304" pitchFamily="18" charset="0"/>
                <a:ea typeface="Calibri" panose="020F0502020204030204" pitchFamily="34" charset="0"/>
                <a:cs typeface="B Roya" panose="00000400000000000000" pitchFamily="2" charset="-78"/>
              </a:rPr>
              <a:t>تابستان</a:t>
            </a:r>
            <a:r>
              <a:rPr lang="fa-IR" b="1" dirty="0" smtClean="0">
                <a:latin typeface="Times New Roman" panose="02020603050405020304" pitchFamily="18" charset="0"/>
                <a:ea typeface="Calibri" panose="020F0502020204030204" pitchFamily="34" charset="0"/>
                <a:cs typeface="B Roya" panose="00000400000000000000" pitchFamily="2" charset="-78"/>
              </a:rPr>
              <a:t>1403</a:t>
            </a:r>
            <a:endParaRPr lang="en-US" b="1" dirty="0">
              <a:cs typeface="B Roya" panose="00000400000000000000" pitchFamily="2" charset="-78"/>
            </a:endParaRPr>
          </a:p>
          <a:p>
            <a:endParaRPr lang="en-US"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
        <p:nvSpPr>
          <p:cNvPr id="6" name="Title 1"/>
          <p:cNvSpPr txBox="1">
            <a:spLocks noGrp="1"/>
          </p:cNvSpPr>
          <p:nvPr>
            <p:ph type="title"/>
          </p:nvPr>
        </p:nvSpPr>
        <p:spPr>
          <a:xfrm>
            <a:off x="779463" y="398463"/>
            <a:ext cx="6961187" cy="833437"/>
          </a:xfrm>
          <a:prstGeom prst="rect">
            <a:avLst/>
          </a:prstGeom>
        </p:spPr>
        <p:txBody>
          <a:bodyPr lIns="0" tIns="0" rIns="0" bIns="0" anchor="ctr">
            <a:normAutofit/>
          </a:bodyPr>
          <a:lstStyle/>
          <a:p>
            <a:pPr algn="ctr" rtl="1"/>
            <a:r>
              <a:rPr lang="fa-IR" sz="2800" b="1" dirty="0" smtClean="0">
                <a:solidFill>
                  <a:schemeClr val="tx1"/>
                </a:solidFill>
                <a:cs typeface="B Roya" panose="00000400000000000000" pitchFamily="2" charset="-78"/>
              </a:rPr>
              <a:t>شرایط انتخاب کارآموزی در تابستان</a:t>
            </a:r>
          </a:p>
          <a:p>
            <a:pPr algn="ctr" rtl="1"/>
            <a:r>
              <a:rPr lang="fa-IR" sz="2800" b="1" dirty="0" smtClean="0">
                <a:solidFill>
                  <a:schemeClr val="tx1"/>
                </a:solidFill>
                <a:cs typeface="B Roya" panose="00000400000000000000" pitchFamily="2" charset="-78"/>
              </a:rPr>
              <a:t>1403</a:t>
            </a:r>
            <a:endParaRPr lang="fa-IR" sz="2800" b="1" dirty="0">
              <a:solidFill>
                <a:schemeClr val="tx1"/>
              </a:solidFill>
              <a:cs typeface="B Roya" panose="00000400000000000000" pitchFamily="2" charset="-78"/>
            </a:endParaRPr>
          </a:p>
        </p:txBody>
      </p:sp>
      <p:sp>
        <p:nvSpPr>
          <p:cNvPr id="10" name="Text Placeholder 2"/>
          <p:cNvSpPr>
            <a:spLocks noGrp="1"/>
          </p:cNvSpPr>
          <p:nvPr>
            <p:ph type="body" idx="1"/>
          </p:nvPr>
        </p:nvSpPr>
        <p:spPr>
          <a:xfrm>
            <a:off x="235390" y="1674892"/>
            <a:ext cx="7414788" cy="3186820"/>
          </a:xfrm>
        </p:spPr>
        <p:txBody>
          <a:bodyPr/>
          <a:lstStyle/>
          <a:p>
            <a:pPr algn="just" rtl="1">
              <a:lnSpc>
                <a:spcPct val="150000"/>
              </a:lnSpc>
            </a:pPr>
            <a:r>
              <a:rPr lang="fa-IR" sz="1600" b="1" dirty="0">
                <a:cs typeface="B Roya" panose="00000400000000000000" pitchFamily="2" charset="-78"/>
              </a:rPr>
              <a:t>1- به منظور تسهیل و تسریع در فرایند کارآموزی کلیه مراحل کارآموزی </a:t>
            </a:r>
            <a:r>
              <a:rPr lang="fa-IR" sz="1600" b="1" dirty="0">
                <a:solidFill>
                  <a:srgbClr val="FF0000"/>
                </a:solidFill>
                <a:cs typeface="B Roya" panose="00000400000000000000" pitchFamily="2" charset="-78"/>
              </a:rPr>
              <a:t>به</a:t>
            </a:r>
            <a:r>
              <a:rPr lang="fa-IR" sz="1600" b="1" dirty="0">
                <a:cs typeface="B Roya" panose="00000400000000000000" pitchFamily="2" charset="-78"/>
              </a:rPr>
              <a:t> </a:t>
            </a:r>
            <a:r>
              <a:rPr lang="fa-IR" sz="1600" b="1" dirty="0">
                <a:solidFill>
                  <a:srgbClr val="FF0000"/>
                </a:solidFill>
                <a:cs typeface="B Roya" panose="00000400000000000000" pitchFamily="2" charset="-78"/>
              </a:rPr>
              <a:t>صورت الکترونیکی </a:t>
            </a:r>
            <a:r>
              <a:rPr lang="fa-IR" sz="1600" b="1" dirty="0">
                <a:cs typeface="B Roya" panose="00000400000000000000" pitchFamily="2" charset="-78"/>
              </a:rPr>
              <a:t>و از طریق </a:t>
            </a:r>
            <a:r>
              <a:rPr lang="fa-IR" sz="1600" b="1" dirty="0">
                <a:solidFill>
                  <a:srgbClr val="FF0000"/>
                </a:solidFill>
                <a:cs typeface="B Roya" panose="00000400000000000000" pitchFamily="2" charset="-78"/>
              </a:rPr>
              <a:t>پرتال آموزشی </a:t>
            </a:r>
            <a:r>
              <a:rPr lang="fa-IR" sz="1600" b="1" dirty="0">
                <a:cs typeface="B Roya" panose="00000400000000000000" pitchFamily="2" charset="-78"/>
              </a:rPr>
              <a:t>انجام می‌پذیرد. </a:t>
            </a:r>
          </a:p>
          <a:p>
            <a:pPr algn="just" rtl="1">
              <a:lnSpc>
                <a:spcPct val="150000"/>
              </a:lnSpc>
            </a:pPr>
            <a:r>
              <a:rPr lang="fa-IR" sz="1600" b="1" dirty="0">
                <a:cs typeface="B Roya" panose="00000400000000000000" pitchFamily="2" charset="-78"/>
              </a:rPr>
              <a:t>2- برای انتخاب کارآموزی بایستی هم به صورت آموزشی نسبت به </a:t>
            </a:r>
            <a:r>
              <a:rPr lang="fa-IR" sz="1600" b="1" dirty="0">
                <a:solidFill>
                  <a:srgbClr val="FF0000"/>
                </a:solidFill>
                <a:cs typeface="B Roya" panose="00000400000000000000" pitchFamily="2" charset="-78"/>
              </a:rPr>
              <a:t>انتخاب واحد کارآموزی </a:t>
            </a:r>
            <a:r>
              <a:rPr lang="fa-IR" sz="1600" b="1" dirty="0">
                <a:cs typeface="B Roya" panose="00000400000000000000" pitchFamily="2" charset="-78"/>
              </a:rPr>
              <a:t>مطابق تقویم آموزشی دانشگاه اقدام شود و هم از طریق </a:t>
            </a:r>
            <a:r>
              <a:rPr lang="fa-IR" sz="1600" b="1" dirty="0">
                <a:solidFill>
                  <a:srgbClr val="FF0000"/>
                </a:solidFill>
                <a:cs typeface="B Roya" panose="00000400000000000000" pitchFamily="2" charset="-78"/>
              </a:rPr>
              <a:t>درخواست کارآموزی در پرتال دانشجویی </a:t>
            </a:r>
            <a:r>
              <a:rPr lang="fa-IR" sz="1600" b="1" dirty="0">
                <a:cs typeface="B Roya" panose="00000400000000000000" pitchFamily="2" charset="-78"/>
              </a:rPr>
              <a:t>مراحل انتخاب کارآموزی پیگیری شود.</a:t>
            </a:r>
          </a:p>
          <a:p>
            <a:pPr algn="just" rtl="1">
              <a:lnSpc>
                <a:spcPct val="150000"/>
              </a:lnSpc>
            </a:pPr>
            <a:r>
              <a:rPr lang="fa-IR" sz="1600" b="1" dirty="0">
                <a:cs typeface="B Roya" panose="00000400000000000000" pitchFamily="2" charset="-78"/>
              </a:rPr>
              <a:t>3- قبل از دریافت معرفی‌نامه نهایی، شروع </a:t>
            </a:r>
            <a:r>
              <a:rPr lang="fa-IR" sz="1600" b="1" dirty="0" smtClean="0">
                <a:cs typeface="B Roya" panose="00000400000000000000" pitchFamily="2" charset="-78"/>
              </a:rPr>
              <a:t>به کارآموزی </a:t>
            </a:r>
            <a:r>
              <a:rPr lang="fa-IR" sz="1600" b="1" dirty="0">
                <a:cs typeface="B Roya" panose="00000400000000000000" pitchFamily="2" charset="-78"/>
              </a:rPr>
              <a:t>ننمایید. زیرا علاوه بر اینکه جزء ساعت‌های کارآموزی لحاظ نخواهد شد بیمه نیز برای آن در نظر گرفته نمی‌شود.</a:t>
            </a:r>
          </a:p>
          <a:p>
            <a:endParaRPr lang="en-US" dirty="0"/>
          </a:p>
        </p:txBody>
      </p:sp>
    </p:spTree>
    <p:extLst>
      <p:ext uri="{BB962C8B-B14F-4D97-AF65-F5344CB8AC3E}">
        <p14:creationId xmlns:p14="http://schemas.microsoft.com/office/powerpoint/2010/main" val="24893065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C00000"/>
                </a:solidFill>
                <a:cs typeface="B Roya" panose="00000400000000000000" pitchFamily="2" charset="-78"/>
              </a:rPr>
              <a:t>نمایش مراحل کارآموزی (13)</a:t>
            </a:r>
            <a:endParaRPr lang="en-US" sz="2100" b="1" dirty="0">
              <a:solidFill>
                <a:srgbClr val="C00000"/>
              </a:solidFill>
              <a:cs typeface="B Roya"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4451" y="914401"/>
            <a:ext cx="6622256" cy="2343150"/>
          </a:xfrm>
          <a:prstGeom prst="rect">
            <a:avLst/>
          </a:prstGeom>
        </p:spPr>
      </p:pic>
      <p:sp>
        <p:nvSpPr>
          <p:cNvPr id="8" name="Oval 7"/>
          <p:cNvSpPr/>
          <p:nvPr/>
        </p:nvSpPr>
        <p:spPr>
          <a:xfrm>
            <a:off x="5600700" y="2516330"/>
            <a:ext cx="2400300" cy="5164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0" name="Rectangle 9"/>
          <p:cNvSpPr/>
          <p:nvPr/>
        </p:nvSpPr>
        <p:spPr>
          <a:xfrm>
            <a:off x="1714500" y="3200401"/>
            <a:ext cx="6162675" cy="17844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100" dirty="0">
                <a:solidFill>
                  <a:srgbClr val="C00000"/>
                </a:solidFill>
                <a:cs typeface="B Roya" panose="00000400000000000000" pitchFamily="2" charset="-78"/>
              </a:rPr>
              <a:t>10- پس از شروع کارآموزی، گزارشات هفتگی و ماهانه خود را از طریق پورتال برای استاد خود ارسال نمایید</a:t>
            </a:r>
            <a:endParaRPr lang="en-US" sz="2100" dirty="0">
              <a:solidFill>
                <a:srgbClr val="C00000"/>
              </a:solidFill>
              <a:cs typeface="B Roya" panose="00000400000000000000" pitchFamily="2" charset="-78"/>
            </a:endParaRPr>
          </a:p>
        </p:txBody>
      </p:sp>
      <p:cxnSp>
        <p:nvCxnSpPr>
          <p:cNvPr id="11" name="Straight Arrow Connector 10"/>
          <p:cNvCxnSpPr/>
          <p:nvPr/>
        </p:nvCxnSpPr>
        <p:spPr>
          <a:xfrm flipH="1">
            <a:off x="5314950" y="2735432"/>
            <a:ext cx="285750" cy="59474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21</a:t>
            </a:r>
            <a:endParaRPr lang="en-US" sz="105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283586989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21</a:t>
            </a:fld>
            <a:endParaRPr lang="en"/>
          </a:p>
        </p:txBody>
      </p:sp>
      <p:sp>
        <p:nvSpPr>
          <p:cNvPr id="4" name="Rectangle 3">
            <a:extLst>
              <a:ext uri="{FF2B5EF4-FFF2-40B4-BE49-F238E27FC236}">
                <a16:creationId xmlns:a16="http://schemas.microsoft.com/office/drawing/2014/main" id="{8D5F8AD1-96E1-405D-846C-C87AA890546A}"/>
              </a:ext>
            </a:extLst>
          </p:cNvPr>
          <p:cNvSpPr/>
          <p:nvPr/>
        </p:nvSpPr>
        <p:spPr>
          <a:xfrm>
            <a:off x="0" y="-1"/>
            <a:ext cx="9144000" cy="5143501"/>
          </a:xfrm>
          <a:prstGeom prst="rect">
            <a:avLst/>
          </a:prstGeom>
          <a:solidFill>
            <a:schemeClr val="tx1">
              <a:lumMod val="85000"/>
              <a:lumOff val="15000"/>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 name="Oval 5">
            <a:extLst>
              <a:ext uri="{FF2B5EF4-FFF2-40B4-BE49-F238E27FC236}">
                <a16:creationId xmlns:a16="http://schemas.microsoft.com/office/drawing/2014/main" id="{BB3830E7-C509-D487-7709-512832A546A7}"/>
              </a:ext>
            </a:extLst>
          </p:cNvPr>
          <p:cNvSpPr/>
          <p:nvPr/>
        </p:nvSpPr>
        <p:spPr>
          <a:xfrm>
            <a:off x="2843213" y="842963"/>
            <a:ext cx="3457575" cy="3457575"/>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 name="Donut 6"/>
          <p:cNvSpPr/>
          <p:nvPr/>
        </p:nvSpPr>
        <p:spPr>
          <a:xfrm>
            <a:off x="1117115" y="-914401"/>
            <a:ext cx="6972300" cy="6972300"/>
          </a:xfrm>
          <a:prstGeom prst="donut">
            <a:avLst>
              <a:gd name="adj" fmla="val 14838"/>
            </a:avLst>
          </a:prstGeom>
          <a:solidFill>
            <a:schemeClr val="bg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50">
              <a:solidFill>
                <a:schemeClr val="tx1"/>
              </a:solidFill>
            </a:endParaRPr>
          </a:p>
        </p:txBody>
      </p:sp>
      <p:sp>
        <p:nvSpPr>
          <p:cNvPr id="8" name="TextBox 7">
            <a:extLst>
              <a:ext uri="{FF2B5EF4-FFF2-40B4-BE49-F238E27FC236}">
                <a16:creationId xmlns:a16="http://schemas.microsoft.com/office/drawing/2014/main" id="{DD62BB46-171F-42BE-AF58-24525C55DBC9}"/>
              </a:ext>
            </a:extLst>
          </p:cNvPr>
          <p:cNvSpPr txBox="1"/>
          <p:nvPr/>
        </p:nvSpPr>
        <p:spPr>
          <a:xfrm>
            <a:off x="3913646" y="2078505"/>
            <a:ext cx="1364476" cy="784830"/>
          </a:xfrm>
          <a:prstGeom prst="rect">
            <a:avLst/>
          </a:prstGeom>
          <a:noFill/>
        </p:spPr>
        <p:txBody>
          <a:bodyPr wrap="none" rtlCol="0">
            <a:spAutoFit/>
          </a:bodyPr>
          <a:lstStyle/>
          <a:p>
            <a:r>
              <a:rPr lang="fa-IR" sz="4500" b="1" dirty="0">
                <a:solidFill>
                  <a:schemeClr val="bg1"/>
                </a:solidFill>
                <a:cs typeface="B Roya" panose="00000400000000000000" pitchFamily="2" charset="-78"/>
              </a:rPr>
              <a:t>سپاس</a:t>
            </a:r>
            <a:endParaRPr lang="en-US" sz="4500" b="1" dirty="0">
              <a:solidFill>
                <a:schemeClr val="bg1"/>
              </a:solidFill>
              <a:cs typeface="B Roya" panose="00000400000000000000" pitchFamily="2" charset="-78"/>
            </a:endParaRPr>
          </a:p>
        </p:txBody>
      </p:sp>
    </p:spTree>
    <p:extLst>
      <p:ext uri="{BB962C8B-B14F-4D97-AF65-F5344CB8AC3E}">
        <p14:creationId xmlns:p14="http://schemas.microsoft.com/office/powerpoint/2010/main" val="400147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out)">
                                      <p:cBhvr>
                                        <p:cTn id="7" dur="1000"/>
                                        <p:tgtEl>
                                          <p:spTgt spid="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2"/>
          </p:nvPr>
        </p:nvSpPr>
        <p:spPr>
          <a:xfrm>
            <a:off x="479834" y="1068309"/>
            <a:ext cx="7541535" cy="2335794"/>
          </a:xfrm>
        </p:spPr>
        <p:txBody>
          <a:bodyPr/>
          <a:lstStyle/>
          <a:p>
            <a:pPr algn="just" rtl="1">
              <a:lnSpc>
                <a:spcPct val="150000"/>
              </a:lnSpc>
            </a:pPr>
            <a:r>
              <a:rPr lang="fa-IR" sz="1600" b="1" dirty="0">
                <a:cs typeface="B Roya" panose="00000400000000000000" pitchFamily="2" charset="-78"/>
              </a:rPr>
              <a:t>- </a:t>
            </a:r>
            <a:r>
              <a:rPr lang="fa-IR" sz="1600" b="1" dirty="0">
                <a:latin typeface="Times New Roman" panose="02020603050405020304" pitchFamily="18" charset="0"/>
                <a:ea typeface="Calibri" panose="020F0502020204030204" pitchFamily="34" charset="0"/>
                <a:cs typeface="B Roya" panose="00000400000000000000" pitchFamily="2" charset="-78"/>
              </a:rPr>
              <a:t>هر گونه سؤال فنی در حوزه محل کارآموزی خود داشتید با استاد کارآموزی در میان بگذارید تا اساتید محترم راهکار لازم را در اختیار شما بگذارند.</a:t>
            </a:r>
          </a:p>
          <a:p>
            <a:pPr algn="just" rtl="1">
              <a:lnSpc>
                <a:spcPct val="150000"/>
              </a:lnSpc>
            </a:pPr>
            <a:r>
              <a:rPr lang="fa-IR" sz="1600" b="1" dirty="0">
                <a:cs typeface="B Roya" panose="00000400000000000000" pitchFamily="2" charset="-78"/>
              </a:rPr>
              <a:t>5- در خصوص ارسال گزارشات، نمره و ارتباط با استاد کارآموزی با کارشناس محترم گروه در ارتباط باشید. کلیه گزارشات هفتگی و ماهیانه از طریق پرتال کارآموزی قابل ارسال می‌باشد.</a:t>
            </a:r>
          </a:p>
          <a:p>
            <a:pPr algn="just" rtl="1">
              <a:lnSpc>
                <a:spcPct val="150000"/>
              </a:lnSpc>
            </a:pPr>
            <a:r>
              <a:rPr lang="fa-IR" sz="1600" b="1" dirty="0">
                <a:cs typeface="B Roya" panose="00000400000000000000" pitchFamily="2" charset="-78"/>
              </a:rPr>
              <a:t>6- حتماً حداکثر دو هفته بعد از آغاز کارآموزی، فرم تأییدیه شروع به کار را آپلود نمایید.</a:t>
            </a:r>
          </a:p>
          <a:p>
            <a:pPr algn="just" rtl="1">
              <a:lnSpc>
                <a:spcPct val="150000"/>
              </a:lnSpc>
            </a:pPr>
            <a:r>
              <a:rPr lang="fa-IR" sz="1600" b="1" dirty="0">
                <a:cs typeface="B Roya" panose="00000400000000000000" pitchFamily="2" charset="-78"/>
              </a:rPr>
              <a:t>7- به منظور کسب اطلاعات بیشتر میتوانید با ارتباط با صنعت دانشگاه از طریق مسیرهای ارتباطی زیر یا با نماینده محترم ارتباط با صنعت در دانشکده ها(مطابق صفحه بعد) در ارتباط باشید.</a:t>
            </a:r>
          </a:p>
          <a:p>
            <a:endParaRPr lang="en-US"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
        <p:nvSpPr>
          <p:cNvPr id="6" name="Title 1"/>
          <p:cNvSpPr txBox="1">
            <a:spLocks noGrp="1"/>
          </p:cNvSpPr>
          <p:nvPr>
            <p:ph type="title"/>
          </p:nvPr>
        </p:nvSpPr>
        <p:spPr>
          <a:xfrm>
            <a:off x="779463" y="172016"/>
            <a:ext cx="5865781" cy="896294"/>
          </a:xfrm>
          <a:prstGeom prst="rect">
            <a:avLst/>
          </a:prstGeom>
        </p:spPr>
        <p:txBody>
          <a:bodyPr lIns="0" tIns="0" rIns="0" bIns="0" anchor="ctr">
            <a:normAutofit/>
          </a:bodyPr>
          <a:lstStyle/>
          <a:p>
            <a:pPr algn="ctr" rtl="1"/>
            <a:r>
              <a:rPr lang="fa-IR" sz="2800" b="1" dirty="0" smtClean="0">
                <a:solidFill>
                  <a:schemeClr val="tx1"/>
                </a:solidFill>
                <a:cs typeface="B Roya" panose="00000400000000000000" pitchFamily="2" charset="-78"/>
              </a:rPr>
              <a:t>شرایط انتخاب کارآموزی در تابستان</a:t>
            </a:r>
          </a:p>
          <a:p>
            <a:pPr algn="ctr" rtl="1"/>
            <a:r>
              <a:rPr lang="fa-IR" sz="2800" b="1" dirty="0" smtClean="0">
                <a:solidFill>
                  <a:schemeClr val="tx1"/>
                </a:solidFill>
                <a:cs typeface="B Roya" panose="00000400000000000000" pitchFamily="2" charset="-78"/>
              </a:rPr>
              <a:t>1403</a:t>
            </a:r>
            <a:endParaRPr lang="fa-IR" sz="2800" b="1" dirty="0">
              <a:solidFill>
                <a:schemeClr val="tx1"/>
              </a:solidFill>
              <a:cs typeface="B Roya" panose="00000400000000000000" pitchFamily="2" charset="-78"/>
            </a:endParaRPr>
          </a:p>
        </p:txBody>
      </p:sp>
      <p:sp>
        <p:nvSpPr>
          <p:cNvPr id="7" name="Text Placeholder 3"/>
          <p:cNvSpPr>
            <a:spLocks noGrp="1"/>
          </p:cNvSpPr>
          <p:nvPr>
            <p:ph type="body" idx="2"/>
          </p:nvPr>
        </p:nvSpPr>
        <p:spPr>
          <a:xfrm>
            <a:off x="1086416" y="3883935"/>
            <a:ext cx="5558828" cy="1013990"/>
          </a:xfrm>
        </p:spPr>
        <p:txBody>
          <a:bodyPr/>
          <a:lstStyle/>
          <a:p>
            <a:pPr algn="ctr" rtl="1">
              <a:lnSpc>
                <a:spcPct val="150000"/>
              </a:lnSpc>
            </a:pPr>
            <a:r>
              <a:rPr lang="fa-IR" sz="1200" b="1" dirty="0" smtClean="0">
                <a:solidFill>
                  <a:schemeClr val="tx1"/>
                </a:solidFill>
                <a:latin typeface="Times New Roman" panose="02020603050405020304" pitchFamily="18" charset="0"/>
                <a:cs typeface="B Roya" panose="00000400000000000000" pitchFamily="2" charset="-78"/>
              </a:rPr>
              <a:t>** </a:t>
            </a:r>
            <a:r>
              <a:rPr lang="en-US" sz="1200" b="1" dirty="0">
                <a:solidFill>
                  <a:schemeClr val="tx1"/>
                </a:solidFill>
                <a:latin typeface="Times New Roman" panose="02020603050405020304" pitchFamily="18" charset="0"/>
                <a:cs typeface="B Roya" panose="00000400000000000000" pitchFamily="2" charset="-78"/>
              </a:rPr>
              <a:t>شماره مستقیم</a:t>
            </a:r>
            <a:r>
              <a:rPr lang="fa-IR" sz="1200" b="1" dirty="0">
                <a:solidFill>
                  <a:schemeClr val="tx1"/>
                </a:solidFill>
                <a:latin typeface="Times New Roman" panose="02020603050405020304" pitchFamily="18" charset="0"/>
                <a:cs typeface="B Roya" panose="00000400000000000000" pitchFamily="2" charset="-78"/>
              </a:rPr>
              <a:t> دفتر ارتباط با صنعت: 36029313- </a:t>
            </a:r>
            <a:r>
              <a:rPr lang="fa-IR" sz="1200" b="1" dirty="0" smtClean="0">
                <a:solidFill>
                  <a:schemeClr val="tx1"/>
                </a:solidFill>
                <a:latin typeface="Times New Roman" panose="02020603050405020304" pitchFamily="18" charset="0"/>
                <a:cs typeface="B Roya" panose="00000400000000000000" pitchFamily="2" charset="-78"/>
              </a:rPr>
              <a:t>051</a:t>
            </a:r>
          </a:p>
          <a:p>
            <a:pPr algn="ctr" rtl="1">
              <a:lnSpc>
                <a:spcPct val="150000"/>
              </a:lnSpc>
            </a:pPr>
            <a:r>
              <a:rPr lang="fa-IR" sz="1200" b="1" dirty="0" smtClean="0">
                <a:solidFill>
                  <a:schemeClr val="tx1"/>
                </a:solidFill>
                <a:latin typeface="Times New Roman" panose="02020603050405020304" pitchFamily="18" charset="0"/>
                <a:cs typeface="B Roya" panose="00000400000000000000" pitchFamily="2" charset="-78"/>
              </a:rPr>
              <a:t>** </a:t>
            </a:r>
            <a:r>
              <a:rPr lang="en-US" sz="1200" b="1" dirty="0" smtClean="0">
                <a:solidFill>
                  <a:schemeClr val="tx1"/>
                </a:solidFill>
                <a:latin typeface="Times New Roman" panose="02020603050405020304" pitchFamily="18" charset="0"/>
                <a:cs typeface="B Roya" panose="00000400000000000000" pitchFamily="2" charset="-78"/>
              </a:rPr>
              <a:t>دفتر ارتباط با صنعت</a:t>
            </a:r>
            <a:r>
              <a:rPr lang="fa-IR" sz="1200" b="1" dirty="0" smtClean="0">
                <a:solidFill>
                  <a:schemeClr val="tx1"/>
                </a:solidFill>
                <a:latin typeface="Times New Roman" panose="02020603050405020304" pitchFamily="18" charset="0"/>
                <a:cs typeface="B Roya" panose="00000400000000000000" pitchFamily="2" charset="-78"/>
              </a:rPr>
              <a:t>: 36029000- 051 (داخلی 122)  </a:t>
            </a:r>
          </a:p>
        </p:txBody>
      </p:sp>
    </p:spTree>
    <p:extLst>
      <p:ext uri="{BB962C8B-B14F-4D97-AF65-F5344CB8AC3E}">
        <p14:creationId xmlns:p14="http://schemas.microsoft.com/office/powerpoint/2010/main" val="180293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44" y="599450"/>
            <a:ext cx="6962100" cy="869400"/>
          </a:xfrm>
        </p:spPr>
        <p:txBody>
          <a:bodyPr/>
          <a:lstStyle/>
          <a:p>
            <a:r>
              <a:rPr lang="fa-IR" dirty="0" smtClean="0"/>
              <a:t>نمايننم</a:t>
            </a:r>
            <a:endParaRPr lang="en-US"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
        <p:nvSpPr>
          <p:cNvPr id="6" name="Text Placeholder 5"/>
          <p:cNvSpPr>
            <a:spLocks noGrp="1"/>
          </p:cNvSpPr>
          <p:nvPr>
            <p:ph type="body" idx="2"/>
          </p:nvPr>
        </p:nvSpPr>
        <p:spPr>
          <a:xfrm>
            <a:off x="217282" y="1122630"/>
            <a:ext cx="7532483" cy="3627221"/>
          </a:xfrm>
        </p:spPr>
        <p:txBody>
          <a:bodyPr/>
          <a:lstStyle/>
          <a:p>
            <a:pPr marL="101600" indent="0" algn="l" rtl="1" eaLnBrk="1" fontAlgn="ctr" latinLnBrk="0" hangingPunct="1">
              <a:buNone/>
            </a:pPr>
            <a:r>
              <a:rPr lang="en-US" sz="1100" dirty="0">
                <a:cs typeface="B Roya" panose="00000400000000000000" pitchFamily="2" charset="-78"/>
              </a:rPr>
              <a:t>ID Telegram</a:t>
            </a:r>
          </a:p>
          <a:p>
            <a:pPr marL="101600" indent="0" algn="ctr" rtl="1" fontAlgn="ctr">
              <a:buNone/>
            </a:pPr>
            <a:r>
              <a:rPr lang="fa-IR" sz="1100" b="1" dirty="0">
                <a:cs typeface="B Roya" panose="00000400000000000000" pitchFamily="2" charset="-78"/>
              </a:rPr>
              <a:t>نام و نام خانوادگی نماینده ارتباط با صنعت</a:t>
            </a:r>
            <a:endParaRPr lang="en-US" sz="1100" dirty="0">
              <a:cs typeface="B Roya" panose="00000400000000000000" pitchFamily="2" charset="-78"/>
            </a:endParaRPr>
          </a:p>
          <a:p>
            <a:pPr marL="101600" indent="0" algn="ctr" rtl="1" fontAlgn="ctr">
              <a:buNone/>
            </a:pPr>
            <a:r>
              <a:rPr lang="fa-IR" sz="1100" b="1" dirty="0" smtClean="0">
                <a:cs typeface="B Roya" panose="00000400000000000000" pitchFamily="2" charset="-78"/>
              </a:rPr>
              <a:t>هر دانشكده</a:t>
            </a:r>
            <a:endParaRPr lang="en-US" sz="1100" dirty="0">
              <a:cs typeface="B Roya" panose="00000400000000000000" pitchFamily="2" charset="-78"/>
            </a:endParaRPr>
          </a:p>
          <a:p>
            <a:pPr marL="101600" indent="0" algn="l" rtl="1" eaLnBrk="1" fontAlgn="auto" latinLnBrk="0" hangingPunct="1">
              <a:buNone/>
            </a:pPr>
            <a:r>
              <a:rPr lang="en-US" sz="1100" dirty="0">
                <a:cs typeface="B Roya" panose="00000400000000000000" pitchFamily="2" charset="-78"/>
              </a:rPr>
              <a:t>@</a:t>
            </a:r>
            <a:r>
              <a:rPr lang="en-US" sz="1100" dirty="0" err="1">
                <a:cs typeface="B Roya" panose="00000400000000000000" pitchFamily="2" charset="-78"/>
              </a:rPr>
              <a:t>nravanshad</a:t>
            </a:r>
            <a:endParaRPr lang="en-US" sz="1100" dirty="0">
              <a:cs typeface="B Roya" panose="00000400000000000000" pitchFamily="2" charset="-78"/>
            </a:endParaRPr>
          </a:p>
          <a:p>
            <a:pPr marL="101600" indent="0" algn="r" rtl="1" fontAlgn="ctr">
              <a:buNone/>
            </a:pPr>
            <a:r>
              <a:rPr lang="fa-IR" sz="1100" dirty="0">
                <a:cs typeface="B Roya" panose="00000400000000000000" pitchFamily="2" charset="-78"/>
              </a:rPr>
              <a:t>خانم دکتر نسیم روانشاد</a:t>
            </a:r>
            <a:endParaRPr lang="en-US" sz="1100" dirty="0">
              <a:cs typeface="B Roya" panose="00000400000000000000" pitchFamily="2" charset="-78"/>
            </a:endParaRPr>
          </a:p>
          <a:p>
            <a:pPr marL="101600" indent="0" algn="r" rtl="1" fontAlgn="ctr">
              <a:buNone/>
            </a:pPr>
            <a:r>
              <a:rPr lang="fa-IR" sz="1100" dirty="0">
                <a:cs typeface="B Roya" panose="00000400000000000000" pitchFamily="2" charset="-78"/>
              </a:rPr>
              <a:t>دانشکده مهندسی برق و مهندسی پزشکی</a:t>
            </a:r>
            <a:endParaRPr lang="en-US" sz="1100" dirty="0">
              <a:cs typeface="B Roya" panose="00000400000000000000" pitchFamily="2" charset="-78"/>
            </a:endParaRPr>
          </a:p>
          <a:p>
            <a:pPr marL="101600" indent="0" algn="l" rtl="1" eaLnBrk="1" fontAlgn="auto" latinLnBrk="0" hangingPunct="1">
              <a:buNone/>
            </a:pPr>
            <a:r>
              <a:rPr lang="en-US" sz="1100" dirty="0">
                <a:cs typeface="B Roya" panose="00000400000000000000" pitchFamily="2" charset="-78"/>
              </a:rPr>
              <a:t>@</a:t>
            </a:r>
            <a:r>
              <a:rPr lang="en-US" sz="1100" dirty="0" err="1">
                <a:cs typeface="B Roya" panose="00000400000000000000" pitchFamily="2" charset="-78"/>
              </a:rPr>
              <a:t>Bbakhtiari</a:t>
            </a:r>
            <a:endParaRPr lang="en-US" sz="1100" dirty="0">
              <a:cs typeface="B Roya" panose="00000400000000000000" pitchFamily="2" charset="-78"/>
            </a:endParaRPr>
          </a:p>
          <a:p>
            <a:pPr marL="101600" indent="0" algn="r" rtl="1" fontAlgn="ctr">
              <a:buNone/>
            </a:pPr>
            <a:r>
              <a:rPr lang="fa-IR" sz="1100" dirty="0">
                <a:cs typeface="B Roya" panose="00000400000000000000" pitchFamily="2" charset="-78"/>
              </a:rPr>
              <a:t>آقای دکتر بهزاد بختیاری</a:t>
            </a:r>
            <a:endParaRPr lang="en-US" sz="1100" dirty="0">
              <a:cs typeface="B Roya" panose="00000400000000000000" pitchFamily="2" charset="-78"/>
            </a:endParaRPr>
          </a:p>
          <a:p>
            <a:pPr marL="101600" indent="0" algn="r" rtl="1">
              <a:buNone/>
            </a:pPr>
            <a:r>
              <a:rPr lang="fa-IR" sz="1100" dirty="0">
                <a:cs typeface="B Roya" panose="00000400000000000000" pitchFamily="2" charset="-78"/>
              </a:rPr>
              <a:t>دانشکده مهندسی کامپیوتر و فناوری اطلاعات</a:t>
            </a:r>
            <a:endParaRPr lang="en-US" sz="1100" dirty="0">
              <a:cs typeface="B Roya" panose="00000400000000000000" pitchFamily="2" charset="-78"/>
            </a:endParaRPr>
          </a:p>
          <a:p>
            <a:pPr marL="101600" indent="0" rtl="1" fontAlgn="ctr">
              <a:buNone/>
            </a:pPr>
            <a:r>
              <a:rPr lang="en-US" sz="1100" dirty="0">
                <a:cs typeface="B Roya" panose="00000400000000000000" pitchFamily="2" charset="-78"/>
              </a:rPr>
              <a:t>@</a:t>
            </a:r>
            <a:r>
              <a:rPr lang="en-US" sz="1100" dirty="0" err="1">
                <a:cs typeface="B Roya" panose="00000400000000000000" pitchFamily="2" charset="-78"/>
              </a:rPr>
              <a:t>azadehrashed</a:t>
            </a:r>
            <a:endParaRPr lang="en-US" sz="1100" dirty="0">
              <a:cs typeface="B Roya" panose="00000400000000000000" pitchFamily="2" charset="-78"/>
            </a:endParaRPr>
          </a:p>
          <a:p>
            <a:pPr marL="101600" indent="0" algn="r" rtl="1" fontAlgn="ctr">
              <a:buNone/>
            </a:pPr>
            <a:r>
              <a:rPr lang="fa-IR" sz="1100" dirty="0">
                <a:cs typeface="B Roya" panose="00000400000000000000" pitchFamily="2" charset="-78"/>
              </a:rPr>
              <a:t>خانم دکتر آزاده راشد</a:t>
            </a:r>
            <a:endParaRPr lang="en-US" sz="1100" dirty="0">
              <a:cs typeface="B Roya" panose="00000400000000000000" pitchFamily="2" charset="-78"/>
            </a:endParaRPr>
          </a:p>
          <a:p>
            <a:pPr marL="101600" indent="0" algn="r" rtl="1">
              <a:buNone/>
            </a:pPr>
            <a:r>
              <a:rPr lang="fa-IR" sz="1100" dirty="0">
                <a:cs typeface="B Roya" panose="00000400000000000000" pitchFamily="2" charset="-78"/>
              </a:rPr>
              <a:t>دانشکده مهندسی عمران، معماری و شهرسازی</a:t>
            </a:r>
            <a:endParaRPr lang="en-US" sz="1100" dirty="0">
              <a:cs typeface="B Roya" panose="00000400000000000000" pitchFamily="2" charset="-78"/>
            </a:endParaRPr>
          </a:p>
          <a:p>
            <a:pPr marL="101600" indent="0" algn="l" rtl="1" eaLnBrk="1" fontAlgn="auto" latinLnBrk="0" hangingPunct="1">
              <a:buNone/>
            </a:pPr>
            <a:r>
              <a:rPr lang="en-US" sz="1100" dirty="0">
                <a:cs typeface="B Roya" panose="00000400000000000000" pitchFamily="2" charset="-78"/>
              </a:rPr>
              <a:t>@ernik54</a:t>
            </a:r>
          </a:p>
          <a:p>
            <a:pPr marL="101600" indent="0" algn="r" rtl="1" fontAlgn="ctr">
              <a:buNone/>
            </a:pPr>
            <a:r>
              <a:rPr lang="fa-IR" sz="1100" dirty="0">
                <a:cs typeface="B Roya" panose="00000400000000000000" pitchFamily="2" charset="-78"/>
              </a:rPr>
              <a:t>خانم دکتر منیره احمدی‌منش</a:t>
            </a:r>
            <a:endParaRPr lang="en-US" sz="1100" dirty="0">
              <a:cs typeface="B Roya" panose="00000400000000000000" pitchFamily="2" charset="-78"/>
            </a:endParaRPr>
          </a:p>
          <a:p>
            <a:pPr marL="101600" indent="0" algn="r" rtl="1">
              <a:buNone/>
            </a:pPr>
            <a:r>
              <a:rPr lang="fa-IR" sz="1100" dirty="0">
                <a:cs typeface="B Roya" panose="00000400000000000000" pitchFamily="2" charset="-78"/>
              </a:rPr>
              <a:t>دانشکده مهندسی صنایع و مدیریت</a:t>
            </a:r>
            <a:endParaRPr lang="en-US" sz="1100" dirty="0">
              <a:cs typeface="B Roya" panose="00000400000000000000" pitchFamily="2" charset="-78"/>
            </a:endParaRPr>
          </a:p>
          <a:p>
            <a:pPr marL="101600" indent="0" algn="l" rtl="1" eaLnBrk="1" fontAlgn="auto" latinLnBrk="0" hangingPunct="1">
              <a:buNone/>
            </a:pPr>
            <a:r>
              <a:rPr lang="en-US" sz="1100" dirty="0">
                <a:cs typeface="B Roya" panose="00000400000000000000" pitchFamily="2" charset="-78"/>
              </a:rPr>
              <a:t>@</a:t>
            </a:r>
            <a:r>
              <a:rPr lang="en-US" sz="1100" dirty="0" err="1">
                <a:cs typeface="B Roya" panose="00000400000000000000" pitchFamily="2" charset="-78"/>
              </a:rPr>
              <a:t>Robot_makers_admin</a:t>
            </a:r>
            <a:endParaRPr lang="en-US" sz="1100" dirty="0">
              <a:cs typeface="B Roya" panose="00000400000000000000" pitchFamily="2" charset="-78"/>
            </a:endParaRPr>
          </a:p>
          <a:p>
            <a:pPr marL="101600" indent="0" algn="r" rtl="1" fontAlgn="ctr">
              <a:buNone/>
            </a:pPr>
            <a:r>
              <a:rPr lang="fa-IR" sz="1100" dirty="0">
                <a:cs typeface="B Roya" panose="00000400000000000000" pitchFamily="2" charset="-78"/>
              </a:rPr>
              <a:t>آقاي دكتر هادي كلاني</a:t>
            </a:r>
            <a:endParaRPr lang="en-US" sz="1100" dirty="0">
              <a:cs typeface="B Roya" panose="00000400000000000000" pitchFamily="2" charset="-78"/>
            </a:endParaRPr>
          </a:p>
          <a:p>
            <a:pPr marL="101600" indent="0" algn="r" rtl="1">
              <a:buNone/>
            </a:pPr>
            <a:r>
              <a:rPr lang="fa-IR" sz="1100" dirty="0">
                <a:cs typeface="B Roya" panose="00000400000000000000" pitchFamily="2" charset="-78"/>
              </a:rPr>
              <a:t>دانشکده مهندسی مکانیک و مواد</a:t>
            </a:r>
            <a:endParaRPr lang="en-US" sz="1100" dirty="0">
              <a:cs typeface="B Roya" panose="00000400000000000000" pitchFamily="2" charset="-78"/>
            </a:endParaRPr>
          </a:p>
          <a:p>
            <a:pPr marL="101600" indent="0" algn="r" rtl="1" fontAlgn="ctr">
              <a:buNone/>
            </a:pPr>
            <a:endParaRPr lang="en-US" sz="1100" dirty="0">
              <a:cs typeface="B Roya" panose="00000400000000000000" pitchFamily="2" charset="-78"/>
            </a:endParaRPr>
          </a:p>
        </p:txBody>
      </p:sp>
      <p:sp>
        <p:nvSpPr>
          <p:cNvPr id="7" name="Title 1"/>
          <p:cNvSpPr txBox="1">
            <a:spLocks/>
          </p:cNvSpPr>
          <p:nvPr/>
        </p:nvSpPr>
        <p:spPr>
          <a:xfrm>
            <a:off x="1130174" y="253230"/>
            <a:ext cx="5867400" cy="869400"/>
          </a:xfrm>
          <a:prstGeom prst="rect">
            <a:avLst/>
          </a:prstGeom>
        </p:spPr>
        <p:txBody>
          <a:bodyPr lIns="0" tIns="0" rIns="0" bIns="0" anchor="ctr">
            <a:normAutofit/>
          </a:bodyPr>
          <a:lstStyle/>
          <a:p>
            <a:pPr algn="ctr" rtl="1"/>
            <a:r>
              <a:rPr lang="fa-IR" sz="2800" b="1" dirty="0" smtClean="0">
                <a:solidFill>
                  <a:srgbClr val="C00000"/>
                </a:solidFill>
                <a:cs typeface="B Roya" panose="00000400000000000000" pitchFamily="2" charset="-78"/>
              </a:rPr>
              <a:t>نمایندگان ارتباط با صنعت دانشکده‌ها</a:t>
            </a:r>
            <a:endParaRPr lang="fa-IR" sz="2800" b="1" dirty="0">
              <a:solidFill>
                <a:srgbClr val="C00000"/>
              </a:solidFill>
              <a:cs typeface="B Roya" panose="00000400000000000000" pitchFamily="2" charset="-78"/>
            </a:endParaRPr>
          </a:p>
        </p:txBody>
      </p:sp>
    </p:spTree>
    <p:extLst>
      <p:ext uri="{BB962C8B-B14F-4D97-AF65-F5344CB8AC3E}">
        <p14:creationId xmlns:p14="http://schemas.microsoft.com/office/powerpoint/2010/main" val="3472659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2"/>
          </p:nvPr>
        </p:nvSpPr>
        <p:spPr>
          <a:xfrm>
            <a:off x="642796" y="1492425"/>
            <a:ext cx="7098307" cy="2672169"/>
          </a:xfrm>
        </p:spPr>
        <p:txBody>
          <a:bodyPr/>
          <a:lstStyle/>
          <a:p>
            <a:pPr algn="just" rtl="1">
              <a:lnSpc>
                <a:spcPct val="150000"/>
              </a:lnSpc>
            </a:pPr>
            <a:r>
              <a:rPr lang="fa-IR" dirty="0">
                <a:latin typeface="Times New Roman" panose="02020603050405020304" pitchFamily="18" charset="0"/>
                <a:ea typeface="Calibri" panose="020F0502020204030204" pitchFamily="34" charset="0"/>
                <a:cs typeface="B Roya" panose="00000400000000000000" pitchFamily="2" charset="-78"/>
              </a:rPr>
              <a:t>آزمایشگاه‌های پژوهشی دانشگاه برای تابستان 1402 کارآموز می‌پذیرند، که در اسلایدهای بعدی نام این آزمایشگاه‌ها و نحوه ارتباط با آنها ارائه شده است. لذا دانشجویانی که برای کارآموزی خود، تمایل دارند تا در آزمایشگاه های پژوهشی فعالیت داشته باشند؛ می‌توانند ضمن هماهنگی با مسئول هر آزمایشگاه، محل کارآموزی خود را آزمایشگاه پژوهشی مورد نظر انتخاب نمایند. </a:t>
            </a:r>
            <a:endParaRPr lang="en-US" dirty="0">
              <a:latin typeface="Calibri" panose="020F0502020204030204" pitchFamily="34" charset="0"/>
              <a:ea typeface="Calibri" panose="020F0502020204030204" pitchFamily="34" charset="0"/>
              <a:cs typeface="B Roya" panose="00000400000000000000" pitchFamily="2" charset="-78"/>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sp>
        <p:nvSpPr>
          <p:cNvPr id="6" name="Title 1"/>
          <p:cNvSpPr txBox="1">
            <a:spLocks noGrp="1"/>
          </p:cNvSpPr>
          <p:nvPr>
            <p:ph type="title"/>
          </p:nvPr>
        </p:nvSpPr>
        <p:spPr>
          <a:prstGeom prst="rect">
            <a:avLst/>
          </a:prstGeom>
        </p:spPr>
        <p:txBody>
          <a:bodyPr lIns="0" tIns="0" rIns="0" bIns="0" anchor="ctr">
            <a:normAutofit/>
          </a:bodyPr>
          <a:lstStyle/>
          <a:p>
            <a:pPr algn="ctr" rtl="1"/>
            <a:r>
              <a:rPr lang="fa-IR" sz="2800" b="1" dirty="0" smtClean="0">
                <a:solidFill>
                  <a:srgbClr val="C00000"/>
                </a:solidFill>
                <a:cs typeface="B Roya" panose="00000400000000000000" pitchFamily="2" charset="-78"/>
              </a:rPr>
              <a:t>کارآموزی در آزمایشگاه های پژوهشی دانشگاه سجاد</a:t>
            </a:r>
            <a:endParaRPr lang="fa-IR" sz="2800" b="1" dirty="0">
              <a:solidFill>
                <a:srgbClr val="C00000"/>
              </a:solidFill>
              <a:cs typeface="B Roya" panose="00000400000000000000" pitchFamily="2" charset="-78"/>
            </a:endParaRPr>
          </a:p>
        </p:txBody>
      </p:sp>
    </p:spTree>
    <p:extLst>
      <p:ext uri="{BB962C8B-B14F-4D97-AF65-F5344CB8AC3E}">
        <p14:creationId xmlns:p14="http://schemas.microsoft.com/office/powerpoint/2010/main" val="4285098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sp>
        <p:nvSpPr>
          <p:cNvPr id="6" name="Title 1"/>
          <p:cNvSpPr txBox="1">
            <a:spLocks noGrp="1"/>
          </p:cNvSpPr>
          <p:nvPr>
            <p:ph type="title"/>
          </p:nvPr>
        </p:nvSpPr>
        <p:spPr>
          <a:xfrm>
            <a:off x="456370" y="278981"/>
            <a:ext cx="6962100" cy="396300"/>
          </a:xfrm>
          <a:prstGeom prst="rect">
            <a:avLst/>
          </a:prstGeom>
        </p:spPr>
        <p:txBody>
          <a:bodyPr lIns="0" tIns="0" rIns="0" bIns="0" anchor="ctr">
            <a:normAutofit/>
          </a:bodyPr>
          <a:lstStyle/>
          <a:p>
            <a:pPr algn="ctr" rtl="1"/>
            <a:r>
              <a:rPr lang="fa-IR" sz="2800" b="1" dirty="0" smtClean="0">
                <a:solidFill>
                  <a:srgbClr val="C00000"/>
                </a:solidFill>
                <a:cs typeface="B Roya" panose="00000400000000000000" pitchFamily="2" charset="-78"/>
              </a:rPr>
              <a:t>لیست آزمایشگاه‌های پژوهشی</a:t>
            </a:r>
            <a:endParaRPr lang="fa-IR" sz="2800" b="1" dirty="0">
              <a:solidFill>
                <a:srgbClr val="C00000"/>
              </a:solidFill>
              <a:cs typeface="B Roya" panose="00000400000000000000" pitchFamily="2" charset="-78"/>
            </a:endParaRPr>
          </a:p>
        </p:txBody>
      </p:sp>
      <p:graphicFrame>
        <p:nvGraphicFramePr>
          <p:cNvPr id="8" name="Table 7"/>
          <p:cNvGraphicFramePr>
            <a:graphicFrameLocks noGrp="1"/>
          </p:cNvGraphicFramePr>
          <p:nvPr>
            <p:extLst>
              <p:ext uri="{D42A27DB-BD31-4B8C-83A1-F6EECF244321}">
                <p14:modId xmlns:p14="http://schemas.microsoft.com/office/powerpoint/2010/main" val="3942422169"/>
              </p:ext>
            </p:extLst>
          </p:nvPr>
        </p:nvGraphicFramePr>
        <p:xfrm>
          <a:off x="202222" y="855724"/>
          <a:ext cx="7042640" cy="4090927"/>
        </p:xfrm>
        <a:graphic>
          <a:graphicData uri="http://schemas.openxmlformats.org/drawingml/2006/table">
            <a:tbl>
              <a:tblPr rtl="1" firstRow="1" firstCol="1" bandRow="1">
                <a:tableStyleId>{9800860D-6354-4378-A09D-8DFCC888E2C9}</a:tableStyleId>
              </a:tblPr>
              <a:tblGrid>
                <a:gridCol w="550883">
                  <a:extLst>
                    <a:ext uri="{9D8B030D-6E8A-4147-A177-3AD203B41FA5}">
                      <a16:colId xmlns:a16="http://schemas.microsoft.com/office/drawing/2014/main" val="2721509031"/>
                    </a:ext>
                  </a:extLst>
                </a:gridCol>
                <a:gridCol w="3005663">
                  <a:extLst>
                    <a:ext uri="{9D8B030D-6E8A-4147-A177-3AD203B41FA5}">
                      <a16:colId xmlns:a16="http://schemas.microsoft.com/office/drawing/2014/main" val="1042091914"/>
                    </a:ext>
                  </a:extLst>
                </a:gridCol>
                <a:gridCol w="3486094">
                  <a:extLst>
                    <a:ext uri="{9D8B030D-6E8A-4147-A177-3AD203B41FA5}">
                      <a16:colId xmlns:a16="http://schemas.microsoft.com/office/drawing/2014/main" val="3177304651"/>
                    </a:ext>
                  </a:extLst>
                </a:gridCol>
              </a:tblGrid>
              <a:tr h="545124">
                <a:tc>
                  <a:txBody>
                    <a:bodyPr/>
                    <a:lstStyle/>
                    <a:p>
                      <a:pPr marL="71755" marR="71755" algn="ctr" rtl="1">
                        <a:lnSpc>
                          <a:spcPct val="107000"/>
                        </a:lnSpc>
                        <a:spcAft>
                          <a:spcPts val="0"/>
                        </a:spcAft>
                      </a:pPr>
                      <a:r>
                        <a:rPr lang="ar-SA" sz="1050" dirty="0">
                          <a:effectLst/>
                          <a:cs typeface="B Roya" panose="00000400000000000000" pitchFamily="2" charset="-78"/>
                        </a:rPr>
                        <a:t>رديف</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vert="vert270"/>
                </a:tc>
                <a:tc>
                  <a:txBody>
                    <a:bodyPr/>
                    <a:lstStyle/>
                    <a:p>
                      <a:pPr algn="ctr" rtl="1">
                        <a:lnSpc>
                          <a:spcPct val="107000"/>
                        </a:lnSpc>
                        <a:spcAft>
                          <a:spcPts val="0"/>
                        </a:spcAft>
                      </a:pPr>
                      <a:r>
                        <a:rPr lang="ar-SA" sz="1050">
                          <a:effectLst/>
                          <a:cs typeface="B Roya" panose="00000400000000000000" pitchFamily="2" charset="-78"/>
                        </a:rPr>
                        <a:t>نام آزمایشگاه‌های پژوهشی</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ar-SA" sz="1050">
                          <a:effectLst/>
                          <a:cs typeface="B Roya" panose="00000400000000000000" pitchFamily="2" charset="-78"/>
                        </a:rPr>
                        <a:t>مدیران</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4056685556"/>
                  </a:ext>
                </a:extLst>
              </a:tr>
              <a:tr h="219807">
                <a:tc>
                  <a:txBody>
                    <a:bodyPr/>
                    <a:lstStyle/>
                    <a:p>
                      <a:pPr marL="0" lvl="0" indent="0" algn="ctr" rtl="1">
                        <a:lnSpc>
                          <a:spcPct val="107000"/>
                        </a:lnSpc>
                        <a:spcAft>
                          <a:spcPts val="0"/>
                        </a:spcAft>
                        <a:buFont typeface="+mj-lt"/>
                        <a:buNone/>
                      </a:pPr>
                      <a:r>
                        <a:rPr lang="en-US" sz="1050" dirty="0" smtClean="0">
                          <a:effectLst/>
                          <a:latin typeface="Calibri" panose="020F0502020204030204" pitchFamily="34" charset="0"/>
                          <a:ea typeface="Calibri" panose="020F0502020204030204" pitchFamily="34" charset="0"/>
                          <a:cs typeface="B Roya" panose="00000400000000000000" pitchFamily="2" charset="-78"/>
                        </a:rPr>
                        <a:t>1</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dirty="0">
                          <a:effectLst/>
                          <a:cs typeface="B Roya" panose="00000400000000000000" pitchFamily="2" charset="-78"/>
                        </a:rPr>
                        <a:t>اینترنت اشیا (</a:t>
                      </a:r>
                      <a:r>
                        <a:rPr lang="en-US" sz="1050" dirty="0">
                          <a:effectLst/>
                          <a:cs typeface="B Roya" panose="00000400000000000000" pitchFamily="2" charset="-78"/>
                        </a:rPr>
                        <a:t>IOT</a:t>
                      </a:r>
                      <a:r>
                        <a:rPr lang="fa-IR" sz="1050" dirty="0">
                          <a:effectLst/>
                          <a:cs typeface="B Roya" panose="00000400000000000000" pitchFamily="2" charset="-78"/>
                        </a:rPr>
                        <a:t>)</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dirty="0">
                          <a:effectLst/>
                          <a:cs typeface="B Roya" panose="00000400000000000000" pitchFamily="2" charset="-78"/>
                        </a:rPr>
                        <a:t>دکتر عباس گلمکانی</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3823307473"/>
                  </a:ext>
                </a:extLst>
              </a:tr>
              <a:tr h="289841">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2</a:t>
                      </a:r>
                      <a:r>
                        <a:rPr lang="ar-SA"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ar-SA" sz="1050">
                          <a:effectLst/>
                          <a:cs typeface="B Roya" panose="00000400000000000000" pitchFamily="2" charset="-78"/>
                        </a:rPr>
                        <a:t>مرکز بررسی‌های غیر مخرب سجاد (</a:t>
                      </a:r>
                      <a:r>
                        <a:rPr lang="en-US" sz="1050">
                          <a:effectLst/>
                          <a:cs typeface="B Roya" panose="00000400000000000000" pitchFamily="2" charset="-78"/>
                        </a:rPr>
                        <a:t>Sadjad CNDE</a:t>
                      </a:r>
                      <a:r>
                        <a:rPr lang="ar-SA" sz="1050">
                          <a:effectLst/>
                          <a:cs typeface="B Roya" panose="00000400000000000000" pitchFamily="2" charset="-78"/>
                        </a:rPr>
                        <a:t>)</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دکتر کهربائی و دکتر اخلاقی</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1296269028"/>
                  </a:ext>
                </a:extLst>
              </a:tr>
              <a:tr h="183387">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3</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آزمایشگاه بهینه‌سازی انرژی(پوستر)</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دکتر قاینی و دکتر حسن پور</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2967793294"/>
                  </a:ext>
                </a:extLst>
              </a:tr>
              <a:tr h="183387">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4</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سامانه‌های هوشمند</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دکتر بشرا رجائی و مهندس سمیه اسلامی</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1559748717"/>
                  </a:ext>
                </a:extLst>
              </a:tr>
              <a:tr h="362283">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5</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مرکز بهره‌وری و ارتقا (بهار) کسب و کار</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دکتر ابراهیم رضایی نیک</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2757020597"/>
                  </a:ext>
                </a:extLst>
              </a:tr>
              <a:tr h="183387">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6</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پردازش هوشمند سیگنال</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دکتر امیر فرید امینیان و دکتر بهزاد بختیاری</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3752103906"/>
                  </a:ext>
                </a:extLst>
              </a:tr>
              <a:tr h="183387">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7</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آزمایشگاه رباتیک و سيستم‌هاي هوشمند</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دکتر هادی کلانی و دکتر نجمه اقبال</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2625427267"/>
                  </a:ext>
                </a:extLst>
              </a:tr>
              <a:tr h="289841">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8</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رمزنگاري و مخابرات امن</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دكتر امير مسعود امينيان مدرس و دکتراميرفريد امينيان مدرس</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2700520672"/>
                  </a:ext>
                </a:extLst>
              </a:tr>
              <a:tr h="183387">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9</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ازمایشگاه زیست فناوری و مهندسی بافت</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دکتر مرتضی کفایی رضوی</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3890526542"/>
                  </a:ext>
                </a:extLst>
              </a:tr>
              <a:tr h="183387">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10</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آزمايشگاه سيستم‌هاي نهفته(ميفرستن)</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دکتر امیر باوفای طوسی</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405585674"/>
                  </a:ext>
                </a:extLst>
              </a:tr>
              <a:tr h="183387">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11</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کلان داده و تلفیق داده‌ها</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دکترمحمد مهدی سالخورده حقیقی و دکتر رضا شمسائی</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757764651"/>
                  </a:ext>
                </a:extLst>
              </a:tr>
              <a:tr h="183387">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12</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طراحي مدارهاي مجتمع</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دکتر حمیدرضا رضائی ده سرخ و دکتر نسیم روان شاد</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3937070325"/>
                  </a:ext>
                </a:extLst>
              </a:tr>
              <a:tr h="183387">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13</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یادگیری ماشین و هوش مصنوعی</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دکتر امین نوری</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2664942976"/>
                  </a:ext>
                </a:extLst>
              </a:tr>
              <a:tr h="366774">
                <a:tc>
                  <a:txBody>
                    <a:bodyPr/>
                    <a:lstStyle/>
                    <a:p>
                      <a:pPr marL="0" lvl="0" indent="0" algn="ctr" rtl="1">
                        <a:lnSpc>
                          <a:spcPct val="107000"/>
                        </a:lnSpc>
                        <a:spcAft>
                          <a:spcPts val="0"/>
                        </a:spcAft>
                        <a:buFont typeface="+mj-lt"/>
                        <a:buNone/>
                      </a:pPr>
                      <a:r>
                        <a:rPr lang="en-US" sz="1050" dirty="0" smtClean="0">
                          <a:effectLst/>
                          <a:cs typeface="B Roya" panose="00000400000000000000" pitchFamily="2" charset="-78"/>
                        </a:rPr>
                        <a:t>14</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دفتر فني معماري و شهرسازي</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دكتر سارا رحماني، دكتر الهام لشكري، مهندس سميه شريف‌زاده و مهندس نرگس قوام نصيري</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4167808522"/>
                  </a:ext>
                </a:extLst>
              </a:tr>
              <a:tr h="183387">
                <a:tc>
                  <a:txBody>
                    <a:bodyPr/>
                    <a:lstStyle/>
                    <a:p>
                      <a:pPr marL="0" marR="0" lvl="0" indent="0" algn="ctr" defTabSz="914400" rtl="1" eaLnBrk="1" fontAlgn="auto" latinLnBrk="0" hangingPunct="1">
                        <a:lnSpc>
                          <a:spcPct val="107000"/>
                        </a:lnSpc>
                        <a:spcBef>
                          <a:spcPts val="0"/>
                        </a:spcBef>
                        <a:spcAft>
                          <a:spcPts val="0"/>
                        </a:spcAft>
                        <a:buClr>
                          <a:srgbClr val="000000"/>
                        </a:buClr>
                        <a:buSzTx/>
                        <a:buFont typeface="+mj-lt"/>
                        <a:buNone/>
                        <a:tabLst/>
                        <a:defRPr/>
                      </a:pPr>
                      <a:r>
                        <a:rPr lang="en-US" sz="1050" dirty="0" smtClean="0">
                          <a:effectLst/>
                          <a:cs typeface="B Roya" panose="00000400000000000000" pitchFamily="2" charset="-78"/>
                        </a:rPr>
                        <a:t>15</a:t>
                      </a:r>
                      <a:r>
                        <a:rPr lang="fa-IR" sz="1050" dirty="0" smtClean="0">
                          <a:effectLst/>
                          <a:cs typeface="B Roya" panose="00000400000000000000" pitchFamily="2" charset="-78"/>
                        </a:rPr>
                        <a:t> </a:t>
                      </a:r>
                      <a:endParaRPr lang="en-US" sz="1050" dirty="0" smtClean="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a:effectLst/>
                          <a:cs typeface="B Roya" panose="00000400000000000000" pitchFamily="2" charset="-78"/>
                        </a:rPr>
                        <a:t>آزمايشگاه باتري</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a:effectLst/>
                          <a:cs typeface="B Roya" panose="00000400000000000000" pitchFamily="2" charset="-78"/>
                        </a:rPr>
                        <a:t>دكتر ياسر مافي‌نژاد</a:t>
                      </a:r>
                      <a:endParaRPr lang="en-US" sz="105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4178328452"/>
                  </a:ext>
                </a:extLst>
              </a:tr>
              <a:tr h="183387">
                <a:tc>
                  <a:txBody>
                    <a:bodyPr/>
                    <a:lstStyle/>
                    <a:p>
                      <a:pPr marL="0" marR="0" lvl="0" indent="0" algn="ctr" defTabSz="914400" rtl="1" eaLnBrk="1" fontAlgn="auto" latinLnBrk="0" hangingPunct="1">
                        <a:lnSpc>
                          <a:spcPct val="107000"/>
                        </a:lnSpc>
                        <a:spcBef>
                          <a:spcPts val="0"/>
                        </a:spcBef>
                        <a:spcAft>
                          <a:spcPts val="0"/>
                        </a:spcAft>
                        <a:buClr>
                          <a:srgbClr val="000000"/>
                        </a:buClr>
                        <a:buSzTx/>
                        <a:buFont typeface="+mj-lt"/>
                        <a:buNone/>
                        <a:tabLst/>
                        <a:defRPr/>
                      </a:pPr>
                      <a:r>
                        <a:rPr lang="en-US" sz="1050" dirty="0" smtClean="0">
                          <a:effectLst/>
                          <a:cs typeface="B Roya" panose="00000400000000000000" pitchFamily="2" charset="-78"/>
                        </a:rPr>
                        <a:t>16</a:t>
                      </a:r>
                      <a:r>
                        <a:rPr lang="fa-IR" sz="1050" dirty="0" smtClean="0">
                          <a:effectLst/>
                          <a:cs typeface="B Roya" panose="00000400000000000000" pitchFamily="2" charset="-78"/>
                        </a:rPr>
                        <a:t>  </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tc>
                <a:tc>
                  <a:txBody>
                    <a:bodyPr/>
                    <a:lstStyle/>
                    <a:p>
                      <a:pPr algn="ctr" rtl="1">
                        <a:lnSpc>
                          <a:spcPct val="107000"/>
                        </a:lnSpc>
                        <a:spcAft>
                          <a:spcPts val="0"/>
                        </a:spcAft>
                      </a:pPr>
                      <a:r>
                        <a:rPr lang="fa-IR" sz="1050" dirty="0">
                          <a:effectLst/>
                          <a:cs typeface="B Roya" panose="00000400000000000000" pitchFamily="2" charset="-78"/>
                        </a:rPr>
                        <a:t>آزمايشگاه سامانه‌هاي </a:t>
                      </a:r>
                      <a:r>
                        <a:rPr lang="fa-IR" sz="1050">
                          <a:effectLst/>
                          <a:cs typeface="B Roya" panose="00000400000000000000" pitchFamily="2" charset="-78"/>
                        </a:rPr>
                        <a:t>هوشمند </a:t>
                      </a:r>
                      <a:r>
                        <a:rPr lang="fa-IR" sz="1050" smtClean="0">
                          <a:effectLst/>
                          <a:cs typeface="B Roya" panose="00000400000000000000" pitchFamily="2" charset="-78"/>
                        </a:rPr>
                        <a:t>امن</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tc>
                  <a:txBody>
                    <a:bodyPr/>
                    <a:lstStyle/>
                    <a:p>
                      <a:pPr algn="ctr" rtl="1">
                        <a:lnSpc>
                          <a:spcPct val="107000"/>
                        </a:lnSpc>
                        <a:spcAft>
                          <a:spcPts val="0"/>
                        </a:spcAft>
                      </a:pPr>
                      <a:r>
                        <a:rPr lang="fa-IR" sz="1050" dirty="0">
                          <a:effectLst/>
                          <a:cs typeface="B Roya" panose="00000400000000000000" pitchFamily="2" charset="-78"/>
                        </a:rPr>
                        <a:t>دكتر جواد حميدزاده</a:t>
                      </a:r>
                      <a:endParaRPr lang="en-US" sz="1050" dirty="0">
                        <a:effectLst/>
                        <a:latin typeface="Calibri" panose="020F0502020204030204" pitchFamily="34" charset="0"/>
                        <a:ea typeface="Calibri" panose="020F0502020204030204" pitchFamily="34" charset="0"/>
                        <a:cs typeface="B Roya" panose="00000400000000000000" pitchFamily="2" charset="-78"/>
                      </a:endParaRPr>
                    </a:p>
                  </a:txBody>
                  <a:tcPr marL="56371" marR="56371" marT="0" marB="0" anchor="ctr"/>
                </a:tc>
                <a:extLst>
                  <a:ext uri="{0D108BD9-81ED-4DB2-BD59-A6C34878D82A}">
                    <a16:rowId xmlns:a16="http://schemas.microsoft.com/office/drawing/2014/main" val="3821197108"/>
                  </a:ext>
                </a:extLst>
              </a:tr>
            </a:tbl>
          </a:graphicData>
        </a:graphic>
      </p:graphicFrame>
    </p:spTree>
    <p:extLst>
      <p:ext uri="{BB962C8B-B14F-4D97-AF65-F5344CB8AC3E}">
        <p14:creationId xmlns:p14="http://schemas.microsoft.com/office/powerpoint/2010/main" val="955101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
        <p:nvSpPr>
          <p:cNvPr id="6" name="Title 1"/>
          <p:cNvSpPr txBox="1">
            <a:spLocks noGrp="1"/>
          </p:cNvSpPr>
          <p:nvPr>
            <p:ph type="title"/>
          </p:nvPr>
        </p:nvSpPr>
        <p:spPr>
          <a:xfrm>
            <a:off x="576877" y="61546"/>
            <a:ext cx="6879000" cy="871815"/>
          </a:xfrm>
          <a:prstGeom prst="rect">
            <a:avLst/>
          </a:prstGeom>
        </p:spPr>
        <p:txBody>
          <a:bodyPr lIns="0" tIns="0" rIns="0" bIns="0" anchor="ctr">
            <a:normAutofit/>
          </a:bodyPr>
          <a:lstStyle/>
          <a:p>
            <a:pPr algn="ctr" rtl="1"/>
            <a:r>
              <a:rPr lang="fa-IR" sz="2000" b="1" dirty="0" smtClean="0">
                <a:solidFill>
                  <a:srgbClr val="C00000"/>
                </a:solidFill>
                <a:cs typeface="B Roya" panose="00000400000000000000" pitchFamily="2" charset="-78"/>
              </a:rPr>
              <a:t>مراحل انتخاب کارآموزی در تابستان</a:t>
            </a:r>
          </a:p>
          <a:p>
            <a:pPr algn="ctr" rtl="1"/>
            <a:r>
              <a:rPr lang="fa-IR" sz="2000" b="1" dirty="0" smtClean="0">
                <a:solidFill>
                  <a:srgbClr val="C00000"/>
                </a:solidFill>
                <a:cs typeface="B Roya" panose="00000400000000000000" pitchFamily="2" charset="-78"/>
              </a:rPr>
              <a:t>1403</a:t>
            </a:r>
            <a:endParaRPr lang="en-US" sz="2000" b="1" dirty="0">
              <a:solidFill>
                <a:srgbClr val="C00000"/>
              </a:solidFill>
              <a:cs typeface="B Roya" panose="00000400000000000000" pitchFamily="2" charset="-78"/>
            </a:endParaRPr>
          </a:p>
        </p:txBody>
      </p:sp>
      <p:graphicFrame>
        <p:nvGraphicFramePr>
          <p:cNvPr id="9" name="Table 8"/>
          <p:cNvGraphicFramePr>
            <a:graphicFrameLocks noGrp="1"/>
          </p:cNvGraphicFramePr>
          <p:nvPr>
            <p:extLst>
              <p:ext uri="{D42A27DB-BD31-4B8C-83A1-F6EECF244321}">
                <p14:modId xmlns:p14="http://schemas.microsoft.com/office/powerpoint/2010/main" val="3228307371"/>
              </p:ext>
            </p:extLst>
          </p:nvPr>
        </p:nvGraphicFramePr>
        <p:xfrm>
          <a:off x="530226" y="886805"/>
          <a:ext cx="6972301" cy="4059846"/>
        </p:xfrm>
        <a:graphic>
          <a:graphicData uri="http://schemas.openxmlformats.org/drawingml/2006/table">
            <a:tbl>
              <a:tblPr firstRow="1" bandRow="1">
                <a:tableStyleId>{9800860D-6354-4378-A09D-8DFCC888E2C9}</a:tableStyleId>
              </a:tblPr>
              <a:tblGrid>
                <a:gridCol w="3302845">
                  <a:extLst>
                    <a:ext uri="{9D8B030D-6E8A-4147-A177-3AD203B41FA5}">
                      <a16:colId xmlns:a16="http://schemas.microsoft.com/office/drawing/2014/main" val="1866643921"/>
                    </a:ext>
                  </a:extLst>
                </a:gridCol>
                <a:gridCol w="3092076">
                  <a:extLst>
                    <a:ext uri="{9D8B030D-6E8A-4147-A177-3AD203B41FA5}">
                      <a16:colId xmlns:a16="http://schemas.microsoft.com/office/drawing/2014/main" val="759370190"/>
                    </a:ext>
                  </a:extLst>
                </a:gridCol>
                <a:gridCol w="577380">
                  <a:extLst>
                    <a:ext uri="{9D8B030D-6E8A-4147-A177-3AD203B41FA5}">
                      <a16:colId xmlns:a16="http://schemas.microsoft.com/office/drawing/2014/main" val="356338642"/>
                    </a:ext>
                  </a:extLst>
                </a:gridCol>
              </a:tblGrid>
              <a:tr h="315147">
                <a:tc>
                  <a:txBody>
                    <a:bodyPr/>
                    <a:lstStyle/>
                    <a:p>
                      <a:pPr algn="r" rtl="1">
                        <a:lnSpc>
                          <a:spcPct val="107000"/>
                        </a:lnSpc>
                        <a:spcAft>
                          <a:spcPts val="800"/>
                        </a:spcAft>
                      </a:pPr>
                      <a:r>
                        <a:rPr lang="fa-IR" sz="800" b="1">
                          <a:effectLst/>
                          <a:cs typeface="B Roya" panose="00000400000000000000" pitchFamily="2" charset="-78"/>
                        </a:rPr>
                        <a:t>بازه زمانی مجاز</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r" rtl="1">
                        <a:lnSpc>
                          <a:spcPct val="107000"/>
                        </a:lnSpc>
                        <a:spcAft>
                          <a:spcPts val="800"/>
                        </a:spcAft>
                      </a:pPr>
                      <a:r>
                        <a:rPr lang="fa-IR" sz="800" b="1" dirty="0">
                          <a:effectLst/>
                          <a:cs typeface="B Roya" panose="00000400000000000000" pitchFamily="2" charset="-78"/>
                        </a:rPr>
                        <a:t>شرح</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r" rtl="1">
                        <a:lnSpc>
                          <a:spcPct val="107000"/>
                        </a:lnSpc>
                        <a:spcAft>
                          <a:spcPts val="800"/>
                        </a:spcAft>
                      </a:pPr>
                      <a:r>
                        <a:rPr lang="fa-IR" sz="800" b="1" dirty="0">
                          <a:effectLst/>
                          <a:cs typeface="B Roya" panose="00000400000000000000" pitchFamily="2" charset="-78"/>
                        </a:rPr>
                        <a:t>ردیف</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vert="vert270" anchor="ctr"/>
                </a:tc>
                <a:extLst>
                  <a:ext uri="{0D108BD9-81ED-4DB2-BD59-A6C34878D82A}">
                    <a16:rowId xmlns:a16="http://schemas.microsoft.com/office/drawing/2014/main" val="2717509744"/>
                  </a:ext>
                </a:extLst>
              </a:tr>
              <a:tr h="1151113">
                <a:tc rowSpan="5">
                  <a:txBody>
                    <a:bodyPr/>
                    <a:lstStyle/>
                    <a:p>
                      <a:pPr algn="ctr" rtl="1">
                        <a:lnSpc>
                          <a:spcPct val="107000"/>
                        </a:lnSpc>
                        <a:spcAft>
                          <a:spcPts val="800"/>
                        </a:spcAft>
                      </a:pPr>
                      <a:r>
                        <a:rPr lang="fa-IR" sz="800" b="1" dirty="0">
                          <a:effectLst/>
                          <a:cs typeface="B Roya" panose="00000400000000000000" pitchFamily="2" charset="-78"/>
                        </a:rPr>
                        <a:t>از 16تيرماه 1403</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r" rtl="1">
                        <a:lnSpc>
                          <a:spcPct val="100000"/>
                        </a:lnSpc>
                        <a:spcAft>
                          <a:spcPts val="800"/>
                        </a:spcAft>
                      </a:pPr>
                      <a:r>
                        <a:rPr lang="fa-IR" sz="800" b="1" dirty="0">
                          <a:effectLst/>
                          <a:cs typeface="B Roya" panose="00000400000000000000" pitchFamily="2" charset="-78"/>
                        </a:rPr>
                        <a:t>دانشجو: ثبت درخواست در پرتال دانشجویی </a:t>
                      </a:r>
                      <a:endParaRPr lang="en-US" sz="800" b="1" dirty="0">
                        <a:effectLst/>
                        <a:cs typeface="B Roya" panose="00000400000000000000" pitchFamily="2" charset="-78"/>
                      </a:endParaRPr>
                    </a:p>
                    <a:p>
                      <a:pPr algn="r" rtl="1">
                        <a:lnSpc>
                          <a:spcPct val="100000"/>
                        </a:lnSpc>
                        <a:spcAft>
                          <a:spcPts val="800"/>
                        </a:spcAft>
                      </a:pPr>
                      <a:r>
                        <a:rPr lang="fa-IR" sz="800" b="1" dirty="0">
                          <a:effectLst/>
                          <a:cs typeface="B Roya" panose="00000400000000000000" pitchFamily="2" charset="-78"/>
                        </a:rPr>
                        <a:t>توجه : پس از هماهنگی ضمنی با محل موردنظر کارآموزی، نسبت به ثبت درخواست در پرتال دانشجویی اقدام نمایید.</a:t>
                      </a:r>
                      <a:endParaRPr lang="en-US" sz="800" b="1" dirty="0">
                        <a:effectLst/>
                        <a:cs typeface="B Roya" panose="00000400000000000000" pitchFamily="2" charset="-78"/>
                      </a:endParaRPr>
                    </a:p>
                    <a:p>
                      <a:pPr algn="r" rtl="1">
                        <a:lnSpc>
                          <a:spcPct val="100000"/>
                        </a:lnSpc>
                        <a:spcAft>
                          <a:spcPts val="800"/>
                        </a:spcAft>
                      </a:pPr>
                      <a:r>
                        <a:rPr lang="fa-IR" sz="800" b="1" dirty="0">
                          <a:effectLst/>
                          <a:cs typeface="B Roya" panose="00000400000000000000" pitchFamily="2" charset="-78"/>
                        </a:rPr>
                        <a:t>توجه : دانشجویان میتوانند نسبت به انتخاب آزمایشگاه های پژوهشی دانشگاه جهت انجام کارآموزی اقدام نمایند.</a:t>
                      </a:r>
                      <a:endParaRPr lang="en-US" sz="800" b="1" dirty="0">
                        <a:effectLst/>
                        <a:cs typeface="B Roya" panose="00000400000000000000" pitchFamily="2" charset="-78"/>
                      </a:endParaRPr>
                    </a:p>
                    <a:p>
                      <a:pPr algn="r" rtl="1">
                        <a:lnSpc>
                          <a:spcPct val="100000"/>
                        </a:lnSpc>
                        <a:spcAft>
                          <a:spcPts val="800"/>
                        </a:spcAft>
                      </a:pPr>
                      <a:r>
                        <a:rPr lang="fa-IR" sz="800" b="1" dirty="0">
                          <a:effectLst/>
                          <a:cs typeface="B Roya" panose="00000400000000000000" pitchFamily="2" charset="-78"/>
                        </a:rPr>
                        <a:t>توجه : در صورتی که محل کارآموزی جدید بوده و در لیست محلهای کارآموزی موجود نباشد، فرم مربوط به ثبت محل کارآموزی را از کانال تلگرامی معاونت پژوهشی(</a:t>
                      </a:r>
                      <a:r>
                        <a:rPr lang="en-US" sz="800" b="1" dirty="0">
                          <a:effectLst/>
                          <a:cs typeface="B Roya" panose="00000400000000000000" pitchFamily="2" charset="-78"/>
                        </a:rPr>
                        <a:t>@SUT_VP_R</a:t>
                      </a:r>
                      <a:r>
                        <a:rPr lang="fa-IR" sz="800" b="1" dirty="0">
                          <a:effectLst/>
                          <a:cs typeface="B Roya" panose="00000400000000000000" pitchFamily="2" charset="-78"/>
                        </a:rPr>
                        <a:t>) دانلود نمایید و پس از اخذ تأیید نماینده محترم کارآموزی </a:t>
                      </a:r>
                      <a:r>
                        <a:rPr lang="fa-IR" sz="800" b="1" dirty="0" smtClean="0">
                          <a:effectLst/>
                          <a:cs typeface="B Roya" panose="00000400000000000000" pitchFamily="2" charset="-78"/>
                        </a:rPr>
                        <a:t>گروه به دفتر ارتباط با صنعت تحويل نماييد.</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marL="666750" algn="ctr" rtl="1">
                        <a:lnSpc>
                          <a:spcPct val="107000"/>
                        </a:lnSpc>
                        <a:spcAft>
                          <a:spcPts val="800"/>
                        </a:spcAft>
                      </a:pPr>
                      <a:r>
                        <a:rPr lang="fa-IR" sz="800" b="1" dirty="0">
                          <a:effectLst/>
                          <a:cs typeface="B Roya" panose="00000400000000000000" pitchFamily="2" charset="-78"/>
                        </a:rPr>
                        <a:t>1</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3277057515"/>
                  </a:ext>
                </a:extLst>
              </a:tr>
              <a:tr h="143829">
                <a:tc vMerge="1">
                  <a:txBody>
                    <a:bodyPr/>
                    <a:lstStyle/>
                    <a:p>
                      <a:endParaRPr lang="en-US"/>
                    </a:p>
                  </a:txBody>
                  <a:tcPr/>
                </a:tc>
                <a:tc>
                  <a:txBody>
                    <a:bodyPr/>
                    <a:lstStyle/>
                    <a:p>
                      <a:pPr algn="r" rtl="1">
                        <a:lnSpc>
                          <a:spcPct val="107000"/>
                        </a:lnSpc>
                        <a:spcAft>
                          <a:spcPts val="800"/>
                        </a:spcAft>
                      </a:pPr>
                      <a:r>
                        <a:rPr lang="fa-IR" sz="800" b="1" dirty="0">
                          <a:effectLst/>
                          <a:cs typeface="B Roya" panose="00000400000000000000" pitchFamily="2" charset="-78"/>
                        </a:rPr>
                        <a:t>دفتر ارتباط با صنعت: بررسی درخواست و تأیید</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ctr" rtl="1">
                        <a:lnSpc>
                          <a:spcPct val="107000"/>
                        </a:lnSpc>
                        <a:spcAft>
                          <a:spcPts val="800"/>
                        </a:spcAft>
                      </a:pPr>
                      <a:r>
                        <a:rPr lang="fa-IR" sz="800" b="1">
                          <a:effectLst/>
                          <a:cs typeface="B Roya" panose="00000400000000000000" pitchFamily="2" charset="-78"/>
                        </a:rPr>
                        <a:t>2</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378314046"/>
                  </a:ext>
                </a:extLst>
              </a:tr>
              <a:tr h="143829">
                <a:tc vMerge="1">
                  <a:txBody>
                    <a:bodyPr/>
                    <a:lstStyle/>
                    <a:p>
                      <a:endParaRPr lang="en-US"/>
                    </a:p>
                  </a:txBody>
                  <a:tcPr/>
                </a:tc>
                <a:tc>
                  <a:txBody>
                    <a:bodyPr/>
                    <a:lstStyle/>
                    <a:p>
                      <a:pPr algn="r" rtl="1">
                        <a:lnSpc>
                          <a:spcPct val="107000"/>
                        </a:lnSpc>
                        <a:spcAft>
                          <a:spcPts val="800"/>
                        </a:spcAft>
                      </a:pPr>
                      <a:r>
                        <a:rPr lang="fa-IR" sz="800" b="1" dirty="0">
                          <a:effectLst/>
                          <a:cs typeface="B Roya" panose="00000400000000000000" pitchFamily="2" charset="-78"/>
                        </a:rPr>
                        <a:t>دانشجو: مراجعه به پورتال و دریافت معرفی‌نامه اولیه و فرم شماره یک</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ctr" rtl="1">
                        <a:lnSpc>
                          <a:spcPct val="107000"/>
                        </a:lnSpc>
                        <a:spcAft>
                          <a:spcPts val="800"/>
                        </a:spcAft>
                      </a:pPr>
                      <a:r>
                        <a:rPr lang="fa-IR" sz="800" b="1">
                          <a:effectLst/>
                          <a:cs typeface="B Roya" panose="00000400000000000000" pitchFamily="2" charset="-78"/>
                        </a:rPr>
                        <a:t>3</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1379704155"/>
                  </a:ext>
                </a:extLst>
              </a:tr>
              <a:tr h="143829">
                <a:tc vMerge="1">
                  <a:txBody>
                    <a:bodyPr/>
                    <a:lstStyle/>
                    <a:p>
                      <a:endParaRPr lang="en-US"/>
                    </a:p>
                  </a:txBody>
                  <a:tcPr/>
                </a:tc>
                <a:tc>
                  <a:txBody>
                    <a:bodyPr/>
                    <a:lstStyle/>
                    <a:p>
                      <a:pPr algn="r" rtl="1">
                        <a:lnSpc>
                          <a:spcPct val="107000"/>
                        </a:lnSpc>
                        <a:spcAft>
                          <a:spcPts val="800"/>
                        </a:spcAft>
                      </a:pPr>
                      <a:r>
                        <a:rPr lang="fa-IR" sz="800" b="1" dirty="0">
                          <a:effectLst/>
                          <a:cs typeface="B Roya" panose="00000400000000000000" pitchFamily="2" charset="-78"/>
                        </a:rPr>
                        <a:t>دانشجو: تأیید فرم شماره یک توسط محل کارآموزی</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ctr" rtl="1">
                        <a:lnSpc>
                          <a:spcPct val="107000"/>
                        </a:lnSpc>
                        <a:spcAft>
                          <a:spcPts val="800"/>
                        </a:spcAft>
                      </a:pPr>
                      <a:r>
                        <a:rPr lang="fa-IR" sz="800" b="1">
                          <a:effectLst/>
                          <a:cs typeface="B Roya" panose="00000400000000000000" pitchFamily="2" charset="-78"/>
                        </a:rPr>
                        <a:t>4</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1086486759"/>
                  </a:ext>
                </a:extLst>
              </a:tr>
              <a:tr h="198210">
                <a:tc vMerge="1">
                  <a:txBody>
                    <a:bodyPr/>
                    <a:lstStyle/>
                    <a:p>
                      <a:endParaRPr lang="en-US"/>
                    </a:p>
                  </a:txBody>
                  <a:tcPr/>
                </a:tc>
                <a:tc>
                  <a:txBody>
                    <a:bodyPr/>
                    <a:lstStyle/>
                    <a:p>
                      <a:pPr algn="r" rtl="1">
                        <a:lnSpc>
                          <a:spcPct val="107000"/>
                        </a:lnSpc>
                        <a:spcAft>
                          <a:spcPts val="800"/>
                        </a:spcAft>
                      </a:pPr>
                      <a:r>
                        <a:rPr lang="fa-IR" sz="800" b="1" dirty="0">
                          <a:effectLst/>
                          <a:cs typeface="B Roya" panose="00000400000000000000" pitchFamily="2" charset="-78"/>
                        </a:rPr>
                        <a:t>دانشجو: مراجعه به پورتال و تکمیل فرم شماره یک و آپلود تصویر فرم شماره یک امضا شده</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ctr" rtl="1">
                        <a:lnSpc>
                          <a:spcPct val="107000"/>
                        </a:lnSpc>
                        <a:spcAft>
                          <a:spcPts val="800"/>
                        </a:spcAft>
                      </a:pPr>
                      <a:r>
                        <a:rPr lang="fa-IR" sz="800" b="1">
                          <a:effectLst/>
                          <a:cs typeface="B Roya" panose="00000400000000000000" pitchFamily="2" charset="-78"/>
                        </a:rPr>
                        <a:t>5</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2347355141"/>
                  </a:ext>
                </a:extLst>
              </a:tr>
              <a:tr h="198210">
                <a:tc>
                  <a:txBody>
                    <a:bodyPr/>
                    <a:lstStyle/>
                    <a:p>
                      <a:pPr algn="ctr" rtl="1">
                        <a:lnSpc>
                          <a:spcPct val="107000"/>
                        </a:lnSpc>
                        <a:spcAft>
                          <a:spcPts val="800"/>
                        </a:spcAft>
                      </a:pPr>
                      <a:r>
                        <a:rPr lang="fa-IR" sz="800" b="1">
                          <a:effectLst/>
                          <a:cs typeface="B Roya" panose="00000400000000000000" pitchFamily="2" charset="-78"/>
                        </a:rPr>
                        <a:t>مطابق برنامه آموزشی دانشگاه</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r" rtl="1">
                        <a:lnSpc>
                          <a:spcPct val="107000"/>
                        </a:lnSpc>
                        <a:spcAft>
                          <a:spcPts val="800"/>
                        </a:spcAft>
                      </a:pPr>
                      <a:r>
                        <a:rPr lang="fa-IR" sz="800" b="1" dirty="0">
                          <a:effectLst/>
                          <a:cs typeface="B Roya" panose="00000400000000000000" pitchFamily="2" charset="-78"/>
                        </a:rPr>
                        <a:t>دانشجو : انتخاب واحد کارآموزی در انتخاب واحد مطابق برنامه آموزشي دانشگاه</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ctr" rtl="1">
                        <a:lnSpc>
                          <a:spcPct val="107000"/>
                        </a:lnSpc>
                        <a:spcAft>
                          <a:spcPts val="800"/>
                        </a:spcAft>
                      </a:pPr>
                      <a:r>
                        <a:rPr lang="fa-IR" sz="800" b="1">
                          <a:effectLst/>
                          <a:cs typeface="B Roya" panose="00000400000000000000" pitchFamily="2" charset="-78"/>
                        </a:rPr>
                        <a:t>6</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3183339465"/>
                  </a:ext>
                </a:extLst>
              </a:tr>
              <a:tr h="143829">
                <a:tc rowSpan="4">
                  <a:txBody>
                    <a:bodyPr/>
                    <a:lstStyle/>
                    <a:p>
                      <a:pPr algn="ctr" rtl="1">
                        <a:lnSpc>
                          <a:spcPct val="107000"/>
                        </a:lnSpc>
                        <a:spcAft>
                          <a:spcPts val="800"/>
                        </a:spcAft>
                      </a:pPr>
                      <a:r>
                        <a:rPr lang="fa-IR" sz="800" b="1">
                          <a:effectLst/>
                          <a:cs typeface="B Roya" panose="00000400000000000000" pitchFamily="2" charset="-78"/>
                        </a:rPr>
                        <a:t>حداكثر تا پايان تيرماه 1403</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r" rtl="1">
                        <a:lnSpc>
                          <a:spcPct val="107000"/>
                        </a:lnSpc>
                        <a:spcAft>
                          <a:spcPts val="800"/>
                        </a:spcAft>
                      </a:pPr>
                      <a:r>
                        <a:rPr lang="fa-IR" sz="800" b="1" dirty="0">
                          <a:effectLst/>
                          <a:cs typeface="B Roya" panose="00000400000000000000" pitchFamily="2" charset="-78"/>
                        </a:rPr>
                        <a:t>کارشناس گروه : تایید انتخاب واحد دانشجو و تعیین استاد کارآموزی</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ctr" rtl="1">
                        <a:lnSpc>
                          <a:spcPct val="107000"/>
                        </a:lnSpc>
                        <a:spcAft>
                          <a:spcPts val="800"/>
                        </a:spcAft>
                      </a:pPr>
                      <a:r>
                        <a:rPr lang="fa-IR" sz="800" b="1">
                          <a:effectLst/>
                          <a:cs typeface="B Roya" panose="00000400000000000000" pitchFamily="2" charset="-78"/>
                        </a:rPr>
                        <a:t>7</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2268388412"/>
                  </a:ext>
                </a:extLst>
              </a:tr>
              <a:tr h="143829">
                <a:tc vMerge="1">
                  <a:txBody>
                    <a:bodyPr/>
                    <a:lstStyle/>
                    <a:p>
                      <a:endParaRPr lang="en-US"/>
                    </a:p>
                  </a:txBody>
                  <a:tcPr/>
                </a:tc>
                <a:tc>
                  <a:txBody>
                    <a:bodyPr/>
                    <a:lstStyle/>
                    <a:p>
                      <a:pPr algn="r" rtl="1">
                        <a:lnSpc>
                          <a:spcPct val="107000"/>
                        </a:lnSpc>
                        <a:spcAft>
                          <a:spcPts val="800"/>
                        </a:spcAft>
                      </a:pPr>
                      <a:r>
                        <a:rPr lang="fa-IR" sz="800" b="1" dirty="0">
                          <a:effectLst/>
                          <a:cs typeface="B Roya" panose="00000400000000000000" pitchFamily="2" charset="-78"/>
                        </a:rPr>
                        <a:t>دفتر ارتباط با صنعت: تایید فرم شماره یک و ثبت استاد کارآموزی </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ctr" rtl="1">
                        <a:lnSpc>
                          <a:spcPct val="107000"/>
                        </a:lnSpc>
                        <a:spcAft>
                          <a:spcPts val="800"/>
                        </a:spcAft>
                      </a:pPr>
                      <a:r>
                        <a:rPr lang="fa-IR" sz="800" b="1">
                          <a:effectLst/>
                          <a:cs typeface="B Roya" panose="00000400000000000000" pitchFamily="2" charset="-78"/>
                        </a:rPr>
                        <a:t>8</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2627210574"/>
                  </a:ext>
                </a:extLst>
              </a:tr>
              <a:tr h="143829">
                <a:tc vMerge="1">
                  <a:txBody>
                    <a:bodyPr/>
                    <a:lstStyle/>
                    <a:p>
                      <a:endParaRPr lang="en-US"/>
                    </a:p>
                  </a:txBody>
                  <a:tcPr/>
                </a:tc>
                <a:tc>
                  <a:txBody>
                    <a:bodyPr/>
                    <a:lstStyle/>
                    <a:p>
                      <a:pPr algn="r" rtl="1">
                        <a:lnSpc>
                          <a:spcPct val="107000"/>
                        </a:lnSpc>
                        <a:spcAft>
                          <a:spcPts val="800"/>
                        </a:spcAft>
                      </a:pPr>
                      <a:r>
                        <a:rPr lang="fa-IR" sz="800" b="1" dirty="0">
                          <a:effectLst/>
                          <a:cs typeface="B Roya" panose="00000400000000000000" pitchFamily="2" charset="-78"/>
                        </a:rPr>
                        <a:t>دانشجو: مراجعه به پورتال و دریافت فرم معرفی‌نامه نهایی</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ctr" rtl="1">
                        <a:lnSpc>
                          <a:spcPct val="107000"/>
                        </a:lnSpc>
                        <a:spcAft>
                          <a:spcPts val="800"/>
                        </a:spcAft>
                      </a:pPr>
                      <a:r>
                        <a:rPr lang="fa-IR" sz="800" b="1">
                          <a:effectLst/>
                          <a:cs typeface="B Roya" panose="00000400000000000000" pitchFamily="2" charset="-78"/>
                        </a:rPr>
                        <a:t>9</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2425608485"/>
                  </a:ext>
                </a:extLst>
              </a:tr>
              <a:tr h="143829">
                <a:tc vMerge="1">
                  <a:txBody>
                    <a:bodyPr/>
                    <a:lstStyle/>
                    <a:p>
                      <a:endParaRPr lang="en-US"/>
                    </a:p>
                  </a:txBody>
                  <a:tcPr/>
                </a:tc>
                <a:tc>
                  <a:txBody>
                    <a:bodyPr/>
                    <a:lstStyle/>
                    <a:p>
                      <a:pPr algn="r" rtl="1">
                        <a:lnSpc>
                          <a:spcPct val="107000"/>
                        </a:lnSpc>
                        <a:spcAft>
                          <a:spcPts val="800"/>
                        </a:spcAft>
                      </a:pPr>
                      <a:r>
                        <a:rPr lang="fa-IR" sz="800" b="1" dirty="0">
                          <a:effectLst/>
                          <a:cs typeface="B Roya" panose="00000400000000000000" pitchFamily="2" charset="-78"/>
                        </a:rPr>
                        <a:t>دانشجو: ارائه معرفی‌نامه نهایی به محل کارآموزی و آغاز کارآموزی</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ctr" rtl="1">
                        <a:lnSpc>
                          <a:spcPct val="107000"/>
                        </a:lnSpc>
                        <a:spcAft>
                          <a:spcPts val="800"/>
                        </a:spcAft>
                      </a:pPr>
                      <a:r>
                        <a:rPr lang="fa-IR" sz="800" b="1">
                          <a:effectLst/>
                          <a:cs typeface="B Roya" panose="00000400000000000000" pitchFamily="2" charset="-78"/>
                        </a:rPr>
                        <a:t>10</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4118663642"/>
                  </a:ext>
                </a:extLst>
              </a:tr>
              <a:tr h="198210">
                <a:tc rowSpan="2">
                  <a:txBody>
                    <a:bodyPr/>
                    <a:lstStyle/>
                    <a:p>
                      <a:pPr algn="ctr" rtl="1">
                        <a:lnSpc>
                          <a:spcPct val="107000"/>
                        </a:lnSpc>
                        <a:spcAft>
                          <a:spcPts val="800"/>
                        </a:spcAft>
                      </a:pPr>
                      <a:r>
                        <a:rPr lang="fa-IR" sz="800" b="1" dirty="0">
                          <a:effectLst/>
                          <a:cs typeface="B Roya" panose="00000400000000000000" pitchFamily="2" charset="-78"/>
                        </a:rPr>
                        <a:t>از شروع كارآموزي الي </a:t>
                      </a:r>
                      <a:r>
                        <a:rPr lang="fa-IR" sz="800" b="1" dirty="0" smtClean="0">
                          <a:effectLst/>
                          <a:cs typeface="B Roya" panose="00000400000000000000" pitchFamily="2" charset="-78"/>
                        </a:rPr>
                        <a:t>31 شهريور ماه 1403</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r" rtl="1">
                        <a:lnSpc>
                          <a:spcPct val="107000"/>
                        </a:lnSpc>
                        <a:spcAft>
                          <a:spcPts val="800"/>
                        </a:spcAft>
                      </a:pPr>
                      <a:r>
                        <a:rPr lang="fa-IR" sz="800" b="1" dirty="0">
                          <a:effectLst/>
                          <a:cs typeface="B Roya" panose="00000400000000000000" pitchFamily="2" charset="-78"/>
                        </a:rPr>
                        <a:t>دانشجو: آپلود گواهی شروع به کار کارآموزی تا دو هفته بعد از آغاز کارآموزی</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ctr" rtl="1">
                        <a:lnSpc>
                          <a:spcPct val="107000"/>
                        </a:lnSpc>
                        <a:spcAft>
                          <a:spcPts val="800"/>
                        </a:spcAft>
                      </a:pPr>
                      <a:r>
                        <a:rPr lang="fa-IR" sz="800" b="1">
                          <a:effectLst/>
                          <a:cs typeface="B Roya" panose="00000400000000000000" pitchFamily="2" charset="-78"/>
                        </a:rPr>
                        <a:t>11</a:t>
                      </a:r>
                      <a:endParaRPr lang="en-US" sz="800" b="1">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2073715151"/>
                  </a:ext>
                </a:extLst>
              </a:tr>
              <a:tr h="247142">
                <a:tc vMerge="1">
                  <a:txBody>
                    <a:bodyPr/>
                    <a:lstStyle/>
                    <a:p>
                      <a:endParaRPr lang="en-US"/>
                    </a:p>
                  </a:txBody>
                  <a:tcPr/>
                </a:tc>
                <a:tc>
                  <a:txBody>
                    <a:bodyPr/>
                    <a:lstStyle/>
                    <a:p>
                      <a:pPr algn="r" rtl="1">
                        <a:lnSpc>
                          <a:spcPct val="107000"/>
                        </a:lnSpc>
                        <a:spcAft>
                          <a:spcPts val="800"/>
                        </a:spcAft>
                      </a:pPr>
                      <a:r>
                        <a:rPr lang="fa-IR" sz="800" b="1" dirty="0">
                          <a:effectLst/>
                          <a:cs typeface="B Roya" panose="00000400000000000000" pitchFamily="2" charset="-78"/>
                        </a:rPr>
                        <a:t>دانشجو: هماهنگی با استاد کارآموزی یا کارشناس گروه (حداکثر تا دو هفته بعد از آغاز کارآموزی) و ارسال گزارشات هفتگی و ماهانه کارآموزی </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tc>
                  <a:txBody>
                    <a:bodyPr/>
                    <a:lstStyle/>
                    <a:p>
                      <a:pPr algn="ctr" rtl="1">
                        <a:lnSpc>
                          <a:spcPct val="107000"/>
                        </a:lnSpc>
                        <a:spcAft>
                          <a:spcPts val="800"/>
                        </a:spcAft>
                      </a:pPr>
                      <a:r>
                        <a:rPr lang="fa-IR" sz="800" b="1" dirty="0">
                          <a:effectLst/>
                          <a:cs typeface="B Roya" panose="00000400000000000000" pitchFamily="2" charset="-78"/>
                        </a:rPr>
                        <a:t>12</a:t>
                      </a:r>
                      <a:endParaRPr lang="en-US" sz="800" b="1" dirty="0">
                        <a:effectLst/>
                        <a:latin typeface="Calibri" panose="020F0502020204030204" pitchFamily="34" charset="0"/>
                        <a:ea typeface="Calibri" panose="020F0502020204030204" pitchFamily="34" charset="0"/>
                        <a:cs typeface="B Roya" panose="00000400000000000000" pitchFamily="2" charset="-78"/>
                      </a:endParaRPr>
                    </a:p>
                  </a:txBody>
                  <a:tcPr marL="51148" marR="51148" marT="25574" marB="25574" anchor="ctr"/>
                </a:tc>
                <a:extLst>
                  <a:ext uri="{0D108BD9-81ED-4DB2-BD59-A6C34878D82A}">
                    <a16:rowId xmlns:a16="http://schemas.microsoft.com/office/drawing/2014/main" val="2784602646"/>
                  </a:ext>
                </a:extLst>
              </a:tr>
            </a:tbl>
          </a:graphicData>
        </a:graphic>
      </p:graphicFrame>
    </p:spTree>
    <p:extLst>
      <p:ext uri="{BB962C8B-B14F-4D97-AF65-F5344CB8AC3E}">
        <p14:creationId xmlns:p14="http://schemas.microsoft.com/office/powerpoint/2010/main" val="3640149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C00000"/>
                </a:solidFill>
                <a:cs typeface="B Roya" panose="00000400000000000000" pitchFamily="2" charset="-78"/>
              </a:rPr>
              <a:t>نمایش مراحل کارآموزی(1)</a:t>
            </a:r>
            <a:endParaRPr lang="en-US" sz="2100" b="1" dirty="0">
              <a:solidFill>
                <a:srgbClr val="C00000"/>
              </a:solidFill>
              <a:cs typeface="B Roya"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29150" y="880746"/>
            <a:ext cx="3231876" cy="4112595"/>
          </a:xfrm>
          <a:prstGeom prst="rect">
            <a:avLst/>
          </a:prstGeom>
        </p:spPr>
      </p:pic>
      <p:sp>
        <p:nvSpPr>
          <p:cNvPr id="3" name="Oval 2"/>
          <p:cNvSpPr/>
          <p:nvPr/>
        </p:nvSpPr>
        <p:spPr>
          <a:xfrm>
            <a:off x="5829300" y="4000500"/>
            <a:ext cx="1771650" cy="4000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cxnSp>
        <p:nvCxnSpPr>
          <p:cNvPr id="5" name="Straight Arrow Connector 4"/>
          <p:cNvCxnSpPr/>
          <p:nvPr/>
        </p:nvCxnSpPr>
        <p:spPr>
          <a:xfrm flipH="1" flipV="1">
            <a:off x="3371850" y="2857500"/>
            <a:ext cx="2343150" cy="12573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63388" y="1013012"/>
            <a:ext cx="3845859" cy="1595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400" dirty="0" smtClean="0">
                <a:solidFill>
                  <a:srgbClr val="C00000"/>
                </a:solidFill>
                <a:cs typeface="B Roya" panose="00000400000000000000" pitchFamily="2" charset="-78"/>
              </a:rPr>
              <a:t>1-انتخاب منوی </a:t>
            </a:r>
            <a:r>
              <a:rPr lang="fa-IR" sz="2400" dirty="0">
                <a:solidFill>
                  <a:srgbClr val="C00000"/>
                </a:solidFill>
                <a:cs typeface="B Roya" panose="00000400000000000000" pitchFamily="2" charset="-78"/>
              </a:rPr>
              <a:t>کارآموزی از سربرگ آموزشی در پورتال آموزشی</a:t>
            </a:r>
            <a:endParaRPr lang="en-US" sz="2400" dirty="0">
              <a:solidFill>
                <a:srgbClr val="C00000"/>
              </a:solidFill>
              <a:cs typeface="B Roya" panose="00000400000000000000" pitchFamily="2" charset="-78"/>
            </a:endParaRPr>
          </a:p>
          <a:p>
            <a:pPr algn="ctr" rtl="1"/>
            <a:r>
              <a:rPr lang="fa-IR" sz="2400" dirty="0" smtClean="0">
                <a:cs typeface="B Lotus" panose="00000400000000000000" pitchFamily="2" charset="-78"/>
              </a:rPr>
              <a:t>سربرگ </a:t>
            </a:r>
            <a:r>
              <a:rPr lang="fa-IR" sz="2400" dirty="0">
                <a:cs typeface="B Lotus" panose="00000400000000000000" pitchFamily="2" charset="-78"/>
              </a:rPr>
              <a:t>آموزشی در پورتال آموزشی</a:t>
            </a:r>
            <a:endParaRPr lang="en-US" sz="2400" dirty="0">
              <a:cs typeface="B Lotus" panose="00000400000000000000" pitchFamily="2" charset="-78"/>
            </a:endParaRPr>
          </a:p>
          <a:p>
            <a:pPr algn="ctr" rtl="1"/>
            <a:r>
              <a:rPr lang="fa-IR" sz="2100" dirty="0" smtClean="0">
                <a:cs typeface="B Lotus" panose="00000400000000000000" pitchFamily="2" charset="-78"/>
              </a:rPr>
              <a:t>گ </a:t>
            </a:r>
            <a:r>
              <a:rPr lang="fa-IR" sz="2100" dirty="0">
                <a:cs typeface="B Lotus" panose="00000400000000000000" pitchFamily="2" charset="-78"/>
              </a:rPr>
              <a:t>آموزشی در پورتال آموزشی</a:t>
            </a:r>
            <a:endParaRPr lang="en-US" sz="2100" dirty="0">
              <a:cs typeface="B Lotus" panose="00000400000000000000" pitchFamily="2" charset="-78"/>
            </a:endParaRPr>
          </a:p>
        </p:txBody>
      </p:sp>
      <p:sp>
        <p:nvSpPr>
          <p:cNvPr id="4" name="Slide Number Placeholder 3"/>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9</a:t>
            </a:r>
            <a:endParaRPr lang="en-US" sz="105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216246526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28850" y="114300"/>
            <a:ext cx="4343400" cy="652050"/>
          </a:xfrm>
          <a:prstGeom prst="rect">
            <a:avLst/>
          </a:prstGeom>
        </p:spPr>
        <p:txBody>
          <a:bodyPr lIns="0" tIns="0" rIns="0" bIns="0" anchor="ctr">
            <a:normAutofit/>
          </a:bodyPr>
          <a:lstStyle/>
          <a:p>
            <a:pPr algn="ctr" rtl="1"/>
            <a:r>
              <a:rPr lang="fa-IR" sz="2100" b="1" dirty="0">
                <a:solidFill>
                  <a:srgbClr val="C00000"/>
                </a:solidFill>
                <a:cs typeface="B Roya" panose="00000400000000000000" pitchFamily="2" charset="-78"/>
              </a:rPr>
              <a:t>نمایش مراحل کارآموزی (2)</a:t>
            </a:r>
            <a:endParaRPr lang="en-US" sz="2100" b="1" dirty="0">
              <a:solidFill>
                <a:srgbClr val="C00000"/>
              </a:solidFill>
              <a:cs typeface="B Roya"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7550" y="1028700"/>
            <a:ext cx="4629150" cy="1800225"/>
          </a:xfrm>
          <a:prstGeom prst="rect">
            <a:avLst/>
          </a:prstGeom>
        </p:spPr>
      </p:pic>
      <p:sp>
        <p:nvSpPr>
          <p:cNvPr id="4" name="Oval 3"/>
          <p:cNvSpPr/>
          <p:nvPr/>
        </p:nvSpPr>
        <p:spPr>
          <a:xfrm>
            <a:off x="4629150" y="1909763"/>
            <a:ext cx="3028950" cy="4000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cxnSp>
        <p:nvCxnSpPr>
          <p:cNvPr id="5" name="Straight Arrow Connector 4"/>
          <p:cNvCxnSpPr/>
          <p:nvPr/>
        </p:nvCxnSpPr>
        <p:spPr>
          <a:xfrm flipH="1">
            <a:off x="4857750" y="2276062"/>
            <a:ext cx="571500" cy="6957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2971800" y="3338100"/>
            <a:ext cx="360045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100" dirty="0" smtClean="0">
                <a:solidFill>
                  <a:srgbClr val="C00000"/>
                </a:solidFill>
                <a:cs typeface="B Roya" panose="00000400000000000000" pitchFamily="2" charset="-78"/>
              </a:rPr>
              <a:t>2- ارسال درخواست اولیه</a:t>
            </a:r>
            <a:endParaRPr lang="en-US" sz="2100" dirty="0">
              <a:solidFill>
                <a:srgbClr val="C00000"/>
              </a:solidFill>
              <a:cs typeface="B Roya" panose="00000400000000000000" pitchFamily="2" charset="-78"/>
            </a:endParaRPr>
          </a:p>
        </p:txBody>
      </p:sp>
      <p:sp>
        <p:nvSpPr>
          <p:cNvPr id="3" name="Slide Number Placeholder 2"/>
          <p:cNvSpPr>
            <a:spLocks noGrp="1"/>
          </p:cNvSpPr>
          <p:nvPr>
            <p:ph type="sldNum" idx="12"/>
          </p:nvPr>
        </p:nvSpPr>
        <p:spPr/>
        <p:txBody>
          <a:bodyPr spcFirstLastPara="1" vert="horz" wrap="square" lIns="68580" tIns="34290" rIns="68580" bIns="34290" rtlCol="0" anchor="ctr" anchorCtr="0">
            <a:noAutofit/>
          </a:bodyPr>
          <a:lstStyle/>
          <a:p>
            <a:r>
              <a:rPr lang="fa-IR" sz="1050" dirty="0">
                <a:solidFill>
                  <a:schemeClr val="accent4">
                    <a:lumMod val="50000"/>
                  </a:schemeClr>
                </a:solidFill>
                <a:cs typeface="B Nazanin" panose="00000400000000000000" pitchFamily="2" charset="-78"/>
              </a:rPr>
              <a:t>10</a:t>
            </a:r>
            <a:endParaRPr lang="en-US" sz="1050" dirty="0">
              <a:solidFill>
                <a:schemeClr val="accent4">
                  <a:lumMod val="50000"/>
                </a:schemeClr>
              </a:solidFill>
              <a:cs typeface="B Nazanin" panose="00000400000000000000" pitchFamily="2" charset="-78"/>
            </a:endParaRPr>
          </a:p>
        </p:txBody>
      </p:sp>
    </p:spTree>
    <p:extLst>
      <p:ext uri="{BB962C8B-B14F-4D97-AF65-F5344CB8AC3E}">
        <p14:creationId xmlns:p14="http://schemas.microsoft.com/office/powerpoint/2010/main" val="108850559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Alonso template">
  <a:themeElements>
    <a:clrScheme name="Custom 6">
      <a:dk1>
        <a:sysClr val="windowText" lastClr="000000"/>
      </a:dk1>
      <a:lt1>
        <a:sysClr val="window" lastClr="FFFFFF"/>
      </a:lt1>
      <a:dk2>
        <a:srgbClr val="373545"/>
      </a:dk2>
      <a:lt2>
        <a:srgbClr val="CEDBE6"/>
      </a:lt2>
      <a:accent1>
        <a:srgbClr val="FFFFFF"/>
      </a:accent1>
      <a:accent2>
        <a:srgbClr val="13132A"/>
      </a:accent2>
      <a:accent3>
        <a:srgbClr val="266F8B"/>
      </a:accent3>
      <a:accent4>
        <a:srgbClr val="B1C5D7"/>
      </a:accent4>
      <a:accent5>
        <a:srgbClr val="F9A832"/>
      </a:accent5>
      <a:accent6>
        <a:srgbClr val="2683C6"/>
      </a:accent6>
      <a:hlink>
        <a:srgbClr val="6B9F25"/>
      </a:hlink>
      <a:folHlink>
        <a:srgbClr val="9F671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TotalTime>
  <Words>1192</Words>
  <Application>Microsoft Office PowerPoint</Application>
  <PresentationFormat>On-screen Show (16:9)</PresentationFormat>
  <Paragraphs>182</Paragraphs>
  <Slides>21</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B Compset</vt:lpstr>
      <vt:lpstr>B Lotus</vt:lpstr>
      <vt:lpstr>B Nazanin</vt:lpstr>
      <vt:lpstr>B Roya</vt:lpstr>
      <vt:lpstr>B Titr</vt:lpstr>
      <vt:lpstr>Calibri</vt:lpstr>
      <vt:lpstr>Fira Sans Light</vt:lpstr>
      <vt:lpstr>Fira Sans SemiBold</vt:lpstr>
      <vt:lpstr>Times New Roman</vt:lpstr>
      <vt:lpstr>Alonso template</vt:lpstr>
      <vt:lpstr>PowerPoint Presentation</vt:lpstr>
      <vt:lpstr>شرایط انتخاب کارآموزی در تابستان 1403</vt:lpstr>
      <vt:lpstr>شرایط انتخاب کارآموزی در تابستان 1403</vt:lpstr>
      <vt:lpstr>نمايننم</vt:lpstr>
      <vt:lpstr>کارآموزی در آزمایشگاه های پژوهشی دانشگاه سجاد</vt:lpstr>
      <vt:lpstr>لیست آزمایشگاه‌های پژوهشی</vt:lpstr>
      <vt:lpstr>مراحل انتخاب کارآموزی در تابستان 1403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admin</dc:creator>
  <cp:lastModifiedBy>Windows User</cp:lastModifiedBy>
  <cp:revision>78</cp:revision>
  <dcterms:modified xsi:type="dcterms:W3CDTF">2024-07-09T09:52:01Z</dcterms:modified>
</cp:coreProperties>
</file>